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258" r:id="rId3"/>
    <p:sldId id="261" r:id="rId4"/>
    <p:sldId id="311" r:id="rId5"/>
    <p:sldId id="312" r:id="rId6"/>
    <p:sldId id="302" r:id="rId7"/>
    <p:sldId id="306" r:id="rId8"/>
    <p:sldId id="307" r:id="rId9"/>
    <p:sldId id="304" r:id="rId10"/>
    <p:sldId id="303" r:id="rId11"/>
    <p:sldId id="305" r:id="rId12"/>
    <p:sldId id="308" r:id="rId13"/>
    <p:sldId id="309" r:id="rId14"/>
    <p:sldId id="310" r:id="rId15"/>
    <p:sldId id="267" r:id="rId16"/>
    <p:sldId id="313" r:id="rId17"/>
    <p:sldId id="281" r:id="rId18"/>
  </p:sldIdLst>
  <p:sldSz cx="9144000" cy="5143500" type="screen16x9"/>
  <p:notesSz cx="6858000" cy="9144000"/>
  <p:embeddedFontLst>
    <p:embeddedFont>
      <p:font typeface="Archivo" panose="020B0604020202020204" charset="0"/>
      <p:regular r:id="rId20"/>
      <p:bold r:id="rId21"/>
      <p:italic r:id="rId22"/>
      <p:boldItalic r:id="rId23"/>
    </p:embeddedFont>
    <p:embeddedFont>
      <p:font typeface="Archivo Black" panose="020B0604020202020204" charset="0"/>
      <p:regular r:id="rId24"/>
    </p:embeddedFont>
    <p:embeddedFont>
      <p:font typeface="Manrope" panose="020B0604020202020204" charset="0"/>
      <p:regular r:id="rId25"/>
      <p:bold r:id="rId26"/>
    </p:embeddedFont>
    <p:embeddedFont>
      <p:font typeface="DM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933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50BFD9-BBBF-4558-B039-C3CF81ADFBC2}">
  <a:tblStyle styleId="{A150BFD9-BBBF-4558-B039-C3CF81ADFB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3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44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26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2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8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20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463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2" name="Google Shape;10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35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34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32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2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81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617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33950"/>
            <a:ext cx="22374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654925" y="1312525"/>
            <a:ext cx="2852100" cy="28521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26"/>
          <p:cNvGrpSpPr/>
          <p:nvPr/>
        </p:nvGrpSpPr>
        <p:grpSpPr>
          <a:xfrm>
            <a:off x="7267314" y="387525"/>
            <a:ext cx="2456418" cy="5138700"/>
            <a:chOff x="7267314" y="387525"/>
            <a:chExt cx="2456418" cy="5138700"/>
          </a:xfrm>
        </p:grpSpPr>
        <p:grpSp>
          <p:nvGrpSpPr>
            <p:cNvPr id="428" name="Google Shape;428;p26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429" name="Google Shape;429;p26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26"/>
            <p:cNvGrpSpPr/>
            <p:nvPr/>
          </p:nvGrpSpPr>
          <p:grpSpPr>
            <a:xfrm rot="10800000" flipH="1">
              <a:off x="7267314" y="3608800"/>
              <a:ext cx="2456418" cy="1917425"/>
              <a:chOff x="7267314" y="-366325"/>
              <a:chExt cx="2456418" cy="1917425"/>
            </a:xfrm>
          </p:grpSpPr>
          <p:sp>
            <p:nvSpPr>
              <p:cNvPr id="440" name="Google Shape;440;p26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7267314" y="387525"/>
            <a:ext cx="2456418" cy="5138700"/>
            <a:chOff x="7267314" y="387525"/>
            <a:chExt cx="2456418" cy="5138700"/>
          </a:xfrm>
        </p:grpSpPr>
        <p:grpSp>
          <p:nvGrpSpPr>
            <p:cNvPr id="15" name="Google Shape;15;p3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16" name="Google Shape;16;p3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 rot="10800000" flipH="1">
              <a:off x="7267314" y="3608800"/>
              <a:ext cx="2456418" cy="1917425"/>
              <a:chOff x="7267314" y="-366325"/>
              <a:chExt cx="2456418" cy="1917425"/>
            </a:xfrm>
          </p:grpSpPr>
          <p:sp>
            <p:nvSpPr>
              <p:cNvPr id="27" name="Google Shape;27;p3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578601" y="2296975"/>
            <a:ext cx="23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"/>
          </p:nvPr>
        </p:nvSpPr>
        <p:spPr>
          <a:xfrm>
            <a:off x="1578601" y="3954230"/>
            <a:ext cx="23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3"/>
          </p:nvPr>
        </p:nvSpPr>
        <p:spPr>
          <a:xfrm>
            <a:off x="5534500" y="3954200"/>
            <a:ext cx="23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4"/>
          </p:nvPr>
        </p:nvSpPr>
        <p:spPr>
          <a:xfrm>
            <a:off x="5534500" y="2296975"/>
            <a:ext cx="23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 idx="5"/>
          </p:nvPr>
        </p:nvSpPr>
        <p:spPr>
          <a:xfrm>
            <a:off x="796200" y="1633675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6"/>
          </p:nvPr>
        </p:nvSpPr>
        <p:spPr>
          <a:xfrm>
            <a:off x="4750950" y="3290775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7"/>
          </p:nvPr>
        </p:nvSpPr>
        <p:spPr>
          <a:xfrm>
            <a:off x="796200" y="3290900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 idx="8"/>
          </p:nvPr>
        </p:nvSpPr>
        <p:spPr>
          <a:xfrm>
            <a:off x="4750950" y="1633575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9"/>
          </p:nvPr>
        </p:nvSpPr>
        <p:spPr>
          <a:xfrm>
            <a:off x="1578600" y="1633675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3"/>
          </p:nvPr>
        </p:nvSpPr>
        <p:spPr>
          <a:xfrm>
            <a:off x="1578600" y="3290939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14"/>
          </p:nvPr>
        </p:nvSpPr>
        <p:spPr>
          <a:xfrm>
            <a:off x="5534500" y="3290901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5"/>
          </p:nvPr>
        </p:nvSpPr>
        <p:spPr>
          <a:xfrm>
            <a:off x="5534500" y="1633675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7527489" y="-437123"/>
            <a:ext cx="2304018" cy="2076084"/>
            <a:chOff x="7527489" y="-437123"/>
            <a:chExt cx="2304018" cy="2076084"/>
          </a:xfrm>
        </p:grpSpPr>
        <p:sp>
          <p:nvSpPr>
            <p:cNvPr id="46" name="Google Shape;46;p4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4"/>
            <p:cNvGrpSpPr/>
            <p:nvPr/>
          </p:nvGrpSpPr>
          <p:grpSpPr>
            <a:xfrm>
              <a:off x="7527489" y="-190590"/>
              <a:ext cx="2304018" cy="1829551"/>
              <a:chOff x="7267314" y="-366325"/>
              <a:chExt cx="2304018" cy="1829551"/>
            </a:xfrm>
          </p:grpSpPr>
          <p:sp>
            <p:nvSpPr>
              <p:cNvPr id="48" name="Google Shape;48;p4"/>
              <p:cNvSpPr/>
              <p:nvPr/>
            </p:nvSpPr>
            <p:spPr>
              <a:xfrm rot="2699366" flipH="1">
                <a:off x="8496503" y="4900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51;p4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33575" y="1967892"/>
            <a:ext cx="39327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title" idx="2"/>
          </p:nvPr>
        </p:nvSpPr>
        <p:spPr>
          <a:xfrm>
            <a:off x="789425" y="539500"/>
            <a:ext cx="1046700" cy="1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"/>
          </p:nvPr>
        </p:nvSpPr>
        <p:spPr>
          <a:xfrm>
            <a:off x="733575" y="3376700"/>
            <a:ext cx="27708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>
            <a:spLocks noGrp="1"/>
          </p:cNvSpPr>
          <p:nvPr>
            <p:ph type="pic" idx="3"/>
          </p:nvPr>
        </p:nvSpPr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93" name="Google Shape;93;p7"/>
          <p:cNvGrpSpPr/>
          <p:nvPr/>
        </p:nvGrpSpPr>
        <p:grpSpPr>
          <a:xfrm>
            <a:off x="3660304" y="399825"/>
            <a:ext cx="1309796" cy="257750"/>
            <a:chOff x="-6337521" y="4362225"/>
            <a:chExt cx="1309796" cy="257750"/>
          </a:xfrm>
        </p:grpSpPr>
        <p:sp>
          <p:nvSpPr>
            <p:cNvPr id="94" name="Google Shape;94;p7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subTitle" idx="1"/>
          </p:nvPr>
        </p:nvSpPr>
        <p:spPr>
          <a:xfrm>
            <a:off x="1668869" y="20016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2"/>
          </p:nvPr>
        </p:nvSpPr>
        <p:spPr>
          <a:xfrm>
            <a:off x="5711722" y="20016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subTitle" idx="3"/>
          </p:nvPr>
        </p:nvSpPr>
        <p:spPr>
          <a:xfrm>
            <a:off x="1668869" y="3325493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subTitle" idx="4"/>
          </p:nvPr>
        </p:nvSpPr>
        <p:spPr>
          <a:xfrm>
            <a:off x="5711722" y="3325493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5"/>
          </p:nvPr>
        </p:nvSpPr>
        <p:spPr>
          <a:xfrm>
            <a:off x="1668865" y="1610569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subTitle" idx="6"/>
          </p:nvPr>
        </p:nvSpPr>
        <p:spPr>
          <a:xfrm>
            <a:off x="5711717" y="1610569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7"/>
          </p:nvPr>
        </p:nvSpPr>
        <p:spPr>
          <a:xfrm>
            <a:off x="1668865" y="293577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8"/>
          </p:nvPr>
        </p:nvSpPr>
        <p:spPr>
          <a:xfrm>
            <a:off x="5711717" y="293577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7527489" y="-437123"/>
            <a:ext cx="2304018" cy="2076084"/>
            <a:chOff x="7527489" y="-437123"/>
            <a:chExt cx="2304018" cy="2076084"/>
          </a:xfrm>
        </p:grpSpPr>
        <p:sp>
          <p:nvSpPr>
            <p:cNvPr id="187" name="Google Shape;187;p11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11"/>
            <p:cNvGrpSpPr/>
            <p:nvPr/>
          </p:nvGrpSpPr>
          <p:grpSpPr>
            <a:xfrm>
              <a:off x="7527489" y="-190590"/>
              <a:ext cx="2304018" cy="1829551"/>
              <a:chOff x="7267314" y="-366325"/>
              <a:chExt cx="2304018" cy="1829551"/>
            </a:xfrm>
          </p:grpSpPr>
          <p:sp>
            <p:nvSpPr>
              <p:cNvPr id="189" name="Google Shape;189;p11"/>
              <p:cNvSpPr/>
              <p:nvPr/>
            </p:nvSpPr>
            <p:spPr>
              <a:xfrm rot="2699366" flipH="1">
                <a:off x="8496503" y="4900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192;p11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3505627" y="4514625"/>
            <a:ext cx="1309796" cy="257750"/>
            <a:chOff x="-6337521" y="4362225"/>
            <a:chExt cx="1309796" cy="257750"/>
          </a:xfrm>
        </p:grpSpPr>
        <p:sp>
          <p:nvSpPr>
            <p:cNvPr id="194" name="Google Shape;194;p11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713225" y="1013500"/>
            <a:ext cx="4708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"/>
          </p:nvPr>
        </p:nvSpPr>
        <p:spPr>
          <a:xfrm>
            <a:off x="713225" y="1978000"/>
            <a:ext cx="4708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330" name="Google Shape;330;p20"/>
          <p:cNvGrpSpPr/>
          <p:nvPr/>
        </p:nvGrpSpPr>
        <p:grpSpPr>
          <a:xfrm>
            <a:off x="6687000" y="-259068"/>
            <a:ext cx="2948165" cy="5032319"/>
            <a:chOff x="6687000" y="-259068"/>
            <a:chExt cx="2948165" cy="5032319"/>
          </a:xfrm>
        </p:grpSpPr>
        <p:grpSp>
          <p:nvGrpSpPr>
            <p:cNvPr id="331" name="Google Shape;331;p20"/>
            <p:cNvGrpSpPr/>
            <p:nvPr/>
          </p:nvGrpSpPr>
          <p:grpSpPr>
            <a:xfrm rot="10800000" flipH="1">
              <a:off x="7260604" y="4515501"/>
              <a:ext cx="1309796" cy="257750"/>
              <a:chOff x="-6337521" y="4362225"/>
              <a:chExt cx="1309796" cy="257750"/>
            </a:xfrm>
          </p:grpSpPr>
          <p:sp>
            <p:nvSpPr>
              <p:cNvPr id="332" name="Google Shape;332;p20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20"/>
            <p:cNvGrpSpPr/>
            <p:nvPr/>
          </p:nvGrpSpPr>
          <p:grpSpPr>
            <a:xfrm>
              <a:off x="6687000" y="-259068"/>
              <a:ext cx="2948165" cy="2776701"/>
              <a:chOff x="6687000" y="-259068"/>
              <a:chExt cx="2948165" cy="2776701"/>
            </a:xfrm>
          </p:grpSpPr>
          <p:sp>
            <p:nvSpPr>
              <p:cNvPr id="343" name="Google Shape;343;p20"/>
              <p:cNvSpPr/>
              <p:nvPr/>
            </p:nvSpPr>
            <p:spPr>
              <a:xfrm rot="10800000">
                <a:off x="6687000" y="-15411"/>
                <a:ext cx="2457000" cy="24471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 rot="-8100410" flipH="1">
                <a:off x="7946885" y="808032"/>
                <a:ext cx="1780000" cy="477721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 rot="-8100000" flipH="1">
                <a:off x="6857259" y="76294"/>
                <a:ext cx="996172" cy="11497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 rot="10800000" flipH="1">
                <a:off x="6962498" y="271638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 rot="-8100410" flipH="1">
                <a:off x="7651509" y="1609528"/>
                <a:ext cx="1780000" cy="326683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subTitle" idx="1"/>
          </p:nvPr>
        </p:nvSpPr>
        <p:spPr>
          <a:xfrm>
            <a:off x="713225" y="17973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>
            <a:spLocks noGrp="1"/>
          </p:cNvSpPr>
          <p:nvPr>
            <p:ph type="pic" idx="2"/>
          </p:nvPr>
        </p:nvSpPr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52" name="Google Shape;352;p21"/>
          <p:cNvGrpSpPr/>
          <p:nvPr/>
        </p:nvGrpSpPr>
        <p:grpSpPr>
          <a:xfrm>
            <a:off x="5143404" y="399825"/>
            <a:ext cx="1309796" cy="257750"/>
            <a:chOff x="-6337521" y="4362225"/>
            <a:chExt cx="1309796" cy="257750"/>
          </a:xfrm>
        </p:grpSpPr>
        <p:sp>
          <p:nvSpPr>
            <p:cNvPr id="353" name="Google Shape;353;p21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21"/>
          <p:cNvSpPr txBox="1"/>
          <p:nvPr/>
        </p:nvSpPr>
        <p:spPr>
          <a:xfrm>
            <a:off x="713225" y="3644075"/>
            <a:ext cx="3605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</a:t>
            </a:r>
            <a:r>
              <a:rPr lang="en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This presentation template was created by </a:t>
            </a:r>
            <a:r>
              <a:rPr lang="en" sz="1000" b="1" i="0" u="sng" strike="noStrike" cap="none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2"/>
              </a:rPr>
              <a:t>Slidesgo</a:t>
            </a:r>
            <a:r>
              <a:rPr lang="en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000" b="1" i="0" u="sng" strike="noStrike" cap="none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3"/>
              </a:rPr>
              <a:t>Flaticon</a:t>
            </a:r>
            <a:r>
              <a:rPr lang="en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000" b="1" i="0" u="sng" strike="noStrike" cap="none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4"/>
              </a:rPr>
              <a:t>Freepik</a:t>
            </a:r>
            <a:r>
              <a:rPr lang="en" sz="1000" b="0" i="0" u="sng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000" b="1" i="0" u="sng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5"/>
          <p:cNvGrpSpPr/>
          <p:nvPr/>
        </p:nvGrpSpPr>
        <p:grpSpPr>
          <a:xfrm>
            <a:off x="7267314" y="-374489"/>
            <a:ext cx="2456418" cy="5138700"/>
            <a:chOff x="7267314" y="-374489"/>
            <a:chExt cx="2456418" cy="5138700"/>
          </a:xfrm>
        </p:grpSpPr>
        <p:grpSp>
          <p:nvGrpSpPr>
            <p:cNvPr id="410" name="Google Shape;410;p25"/>
            <p:cNvGrpSpPr/>
            <p:nvPr/>
          </p:nvGrpSpPr>
          <p:grpSpPr>
            <a:xfrm>
              <a:off x="7432804" y="4506461"/>
              <a:ext cx="1309796" cy="257750"/>
              <a:chOff x="-6337521" y="4362225"/>
              <a:chExt cx="1309796" cy="257750"/>
            </a:xfrm>
          </p:grpSpPr>
          <p:sp>
            <p:nvSpPr>
              <p:cNvPr id="411" name="Google Shape;411;p25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25"/>
            <p:cNvGrpSpPr/>
            <p:nvPr/>
          </p:nvGrpSpPr>
          <p:grpSpPr>
            <a:xfrm>
              <a:off x="7267314" y="-374489"/>
              <a:ext cx="2456418" cy="1917425"/>
              <a:chOff x="7267314" y="-366325"/>
              <a:chExt cx="2456418" cy="1917425"/>
            </a:xfrm>
          </p:grpSpPr>
          <p:sp>
            <p:nvSpPr>
              <p:cNvPr id="422" name="Google Shape;422;p25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66" r:id="rId6"/>
    <p:sldLayoutId id="2147483667" r:id="rId7"/>
    <p:sldLayoutId id="2147483670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ament.m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ament.m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ament.m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 flipH="1">
            <a:off x="4714200" y="783325"/>
            <a:ext cx="4429800" cy="4367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0"/>
          <p:cNvSpPr/>
          <p:nvPr/>
        </p:nvSpPr>
        <p:spPr>
          <a:xfrm rot="-2700000">
            <a:off x="7675121" y="1303413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ctrTitle"/>
          </p:nvPr>
        </p:nvSpPr>
        <p:spPr>
          <a:xfrm>
            <a:off x="196975" y="1720671"/>
            <a:ext cx="5387989" cy="171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it-IT" sz="2800" dirty="0" err="1" smtClean="0"/>
              <a:t>Comunicarea</a:t>
            </a:r>
            <a:r>
              <a:rPr lang="it-IT" sz="2800" dirty="0" smtClean="0"/>
              <a:t> </a:t>
            </a:r>
            <a:r>
              <a:rPr lang="it-IT" sz="2800" dirty="0" err="1" smtClean="0"/>
              <a:t>Parlamentului</a:t>
            </a:r>
            <a:r>
              <a:rPr lang="it-IT" sz="2800" dirty="0" smtClean="0"/>
              <a:t> cu </a:t>
            </a:r>
            <a:r>
              <a:rPr lang="it-IT" sz="2800" dirty="0" err="1" smtClean="0"/>
              <a:t>cetățenii</a:t>
            </a:r>
            <a:r>
              <a:rPr lang="ro-RO" sz="2800" dirty="0" smtClean="0"/>
              <a:t> </a:t>
            </a:r>
            <a:r>
              <a:rPr lang="it-IT" sz="2800" dirty="0" err="1" smtClean="0"/>
              <a:t>și</a:t>
            </a:r>
            <a:r>
              <a:rPr lang="it-IT" sz="2800" dirty="0" smtClean="0"/>
              <a:t> </a:t>
            </a:r>
            <a:r>
              <a:rPr lang="it-IT" sz="2800" dirty="0" err="1" smtClean="0"/>
              <a:t>părțile</a:t>
            </a:r>
            <a:r>
              <a:rPr lang="it-IT" sz="2800" dirty="0" smtClean="0"/>
              <a:t> </a:t>
            </a:r>
            <a:r>
              <a:rPr lang="it-IT" sz="2800" dirty="0" err="1" smtClean="0"/>
              <a:t>interesate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ro-RO" sz="900" dirty="0" smtClean="0"/>
              <a:t/>
            </a:r>
            <a:br>
              <a:rPr lang="ro-RO" sz="900" dirty="0" smtClean="0"/>
            </a:br>
            <a:r>
              <a:rPr lang="en-US" sz="1800" dirty="0" smtClean="0">
                <a:latin typeface="Archivo"/>
                <a:ea typeface="Archivo"/>
                <a:cs typeface="Archivo"/>
                <a:sym typeface="Archivo"/>
              </a:rPr>
              <a:t>august </a:t>
            </a:r>
            <a:r>
              <a:rPr lang="en-US" sz="1800" dirty="0">
                <a:latin typeface="Archivo"/>
                <a:ea typeface="Archivo"/>
                <a:cs typeface="Archivo"/>
                <a:sym typeface="Archivo"/>
              </a:rPr>
              <a:t>2023 – </a:t>
            </a:r>
            <a:r>
              <a:rPr lang="en-US" sz="1800" dirty="0" err="1">
                <a:latin typeface="Archivo"/>
                <a:ea typeface="Archivo"/>
                <a:cs typeface="Archivo"/>
                <a:sym typeface="Archivo"/>
              </a:rPr>
              <a:t>iulie</a:t>
            </a:r>
            <a:r>
              <a:rPr lang="en-US" sz="1800" dirty="0">
                <a:latin typeface="Archivo"/>
                <a:ea typeface="Archivo"/>
                <a:cs typeface="Archivo"/>
                <a:sym typeface="Archivo"/>
              </a:rPr>
              <a:t> 2024</a:t>
            </a:r>
            <a:endParaRPr sz="18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58" name="Google Shape;458;p30"/>
          <p:cNvSpPr/>
          <p:nvPr/>
        </p:nvSpPr>
        <p:spPr>
          <a:xfrm rot="-2699590">
            <a:off x="4984509" y="3275203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0"/>
          <p:cNvSpPr/>
          <p:nvPr/>
        </p:nvSpPr>
        <p:spPr>
          <a:xfrm rot="-2699590">
            <a:off x="7108289" y="2092651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0"/>
          <p:cNvSpPr/>
          <p:nvPr/>
        </p:nvSpPr>
        <p:spPr>
          <a:xfrm rot="-2699590">
            <a:off x="6792716" y="1243005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0"/>
          <p:cNvSpPr/>
          <p:nvPr/>
        </p:nvSpPr>
        <p:spPr>
          <a:xfrm rot="-2699590">
            <a:off x="5127485" y="3849460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30"/>
          <p:cNvGrpSpPr/>
          <p:nvPr/>
        </p:nvGrpSpPr>
        <p:grpSpPr>
          <a:xfrm>
            <a:off x="2669704" y="4362225"/>
            <a:ext cx="1309796" cy="257750"/>
            <a:chOff x="-6337521" y="4362225"/>
            <a:chExt cx="1309796" cy="257750"/>
          </a:xfrm>
        </p:grpSpPr>
        <p:sp>
          <p:nvSpPr>
            <p:cNvPr id="463" name="Google Shape;463;p30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3" name="Google Shape;473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47" r="16654"/>
          <a:stretch/>
        </p:blipFill>
        <p:spPr>
          <a:xfrm>
            <a:off x="5654925" y="1312525"/>
            <a:ext cx="2852100" cy="28521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30"/>
          <p:cNvSpPr/>
          <p:nvPr/>
        </p:nvSpPr>
        <p:spPr>
          <a:xfrm rot="-2700000">
            <a:off x="5941284" y="4227394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0"/>
          <p:cNvSpPr/>
          <p:nvPr/>
        </p:nvSpPr>
        <p:spPr>
          <a:xfrm>
            <a:off x="4643689" y="2814981"/>
            <a:ext cx="1596600" cy="1596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57" y="377501"/>
            <a:ext cx="1971826" cy="582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" y="407171"/>
            <a:ext cx="2194540" cy="55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Constatări: </a:t>
            </a:r>
            <a:r>
              <a:rPr lang="ro-RO" dirty="0">
                <a:sym typeface="Archivo"/>
              </a:rPr>
              <a:t>Audiențe</a:t>
            </a:r>
            <a:r>
              <a:rPr lang="ro-RO" dirty="0">
                <a:sym typeface="Archivo"/>
              </a:rPr>
              <a:t/>
            </a:r>
            <a:br>
              <a:rPr lang="ro-RO" dirty="0">
                <a:sym typeface="Archivo"/>
              </a:rPr>
            </a:br>
            <a:endParaRPr dirty="0"/>
          </a:p>
        </p:txBody>
      </p:sp>
      <p:sp>
        <p:nvSpPr>
          <p:cNvPr id="547" name="Google Shape;547;p36"/>
          <p:cNvSpPr/>
          <p:nvPr/>
        </p:nvSpPr>
        <p:spPr>
          <a:xfrm>
            <a:off x="255864" y="1509119"/>
            <a:ext cx="2335416" cy="73347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o-RO" b="1" i="0" u="none" strike="noStrike" cap="none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Scăderea numărului de audiențe</a:t>
            </a:r>
            <a:endParaRPr b="1" i="0" u="none" strike="noStrike" cap="none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55864" y="3677727"/>
            <a:ext cx="2335416" cy="758142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ro-RO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Lipsa de transparență și probleme de evidență a audiențelor</a:t>
            </a:r>
            <a:endParaRPr lang="ro-RO" b="1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222309" y="2604913"/>
            <a:ext cx="2335416" cy="71049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en-US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Distribuția</a:t>
            </a:r>
            <a:r>
              <a:rPr lang="en-US" b="1" dirty="0">
                <a:solidFill>
                  <a:srgbClr val="333399"/>
                </a:solidFill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Archivo" panose="020B0604020202020204" charset="0"/>
                <a:cs typeface="Archivo" panose="020B0604020202020204" charset="0"/>
              </a:rPr>
              <a:t>inegală</a:t>
            </a:r>
            <a:r>
              <a:rPr lang="en-US" b="1" dirty="0">
                <a:solidFill>
                  <a:srgbClr val="333399"/>
                </a:solidFill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b="1" dirty="0" err="1" smtClean="0">
                <a:solidFill>
                  <a:srgbClr val="333399"/>
                </a:solidFill>
                <a:latin typeface="Archivo" panose="020B0604020202020204" charset="0"/>
                <a:cs typeface="Archivo" panose="020B0604020202020204" charset="0"/>
              </a:rPr>
              <a:t>audiențelor</a:t>
            </a:r>
            <a:endParaRPr b="1" i="0" u="none" strike="noStrike" cap="none" dirty="0">
              <a:solidFill>
                <a:srgbClr val="333399"/>
              </a:solidFill>
              <a:latin typeface="Archivo" panose="020B0604020202020204" charset="0"/>
              <a:ea typeface="Archivo"/>
              <a:cs typeface="Archivo" panose="020B0604020202020204" charset="0"/>
              <a:sym typeface="Archivo"/>
            </a:endParaRPr>
          </a:p>
        </p:txBody>
      </p:sp>
      <p:sp>
        <p:nvSpPr>
          <p:cNvPr id="555" name="Google Shape;555;p36"/>
          <p:cNvSpPr txBox="1"/>
          <p:nvPr/>
        </p:nvSpPr>
        <p:spPr>
          <a:xfrm>
            <a:off x="2629948" y="1533889"/>
            <a:ext cx="5628095" cy="63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Numărul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audiențelor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scăzut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la 929 (2021-2022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)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798 (2022-2023)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la 729 (2023-2024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).</a:t>
            </a:r>
            <a:endParaRPr lang="ro-RO" sz="1200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Distanța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geografică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rămâne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un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obstacol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pentru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cetățeni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2591280" y="2491093"/>
            <a:ext cx="6435274" cy="76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multe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audiențe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(33)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avut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loc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regiunea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centru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urmate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nord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(30)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sud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(4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).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Majoritatea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avut loc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spațiile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APL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organizații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teritoriale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ale </a:t>
            </a:r>
          </a:p>
          <a:p>
            <a:pPr lvl="0" algn="just">
              <a:lnSpc>
                <a:spcPct val="115000"/>
              </a:lnSpc>
              <a:buSzPts val="1400"/>
            </a:pP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     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PAS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sau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Parlament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7" name="Google Shape;557;p36"/>
          <p:cNvSpPr txBox="1"/>
          <p:nvPr/>
        </p:nvSpPr>
        <p:spPr>
          <a:xfrm>
            <a:off x="2591280" y="3400698"/>
            <a:ext cx="5666763" cy="112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Programul de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audiențe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pt-BR" sz="1200" dirty="0"/>
              <a:t>al deputaților și președinților fracțiunilor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nu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este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documentat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publicat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Lipsește 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o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evidență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completă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audiențelor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oferite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toți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vicepreședinții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sau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deputații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din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alte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fracțiuni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en-US" sz="1200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 12 luni au fost constatate d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oar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75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postări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 FB ale deputaților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despre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audiențe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în timp de a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ctivitatea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partid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este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mult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mai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vizibilă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444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26476" y="514355"/>
            <a:ext cx="577566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o-RO" dirty="0" smtClean="0">
                <a:solidFill>
                  <a:srgbClr val="339933"/>
                </a:solidFill>
              </a:rPr>
              <a:t>Recomandări: </a:t>
            </a:r>
            <a:r>
              <a:rPr lang="ro-RO" dirty="0" smtClean="0"/>
              <a:t>Audiențe</a:t>
            </a:r>
            <a:endParaRPr dirty="0"/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318783" y="1713747"/>
            <a:ext cx="8187654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Asigurarea unui mecanism instituționalizat și unificat de informare a cetățenilor privind programul de audiențe și vizitele în teritoriu ale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deputaților.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Informarea în timp util și în modul corespunzător (detaliat) de către deputați (fracțiuni parlamentare) a cetățenilor privind programul de audiențe și vizitele în teritoriu.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Documentarea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și comunicarea pro-activă a gradului de realizare de către aleșii poporului a programului de audiență.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Reflectarea în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rapoarte și alte materiale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elaborate de instituție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informației privind audiențele cu cetățenii organizate atât în sediul legislativului, cât și în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teritoriu.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5"/>
          <p:cNvGrpSpPr/>
          <p:nvPr/>
        </p:nvGrpSpPr>
        <p:grpSpPr>
          <a:xfrm>
            <a:off x="3979500" y="7000"/>
            <a:ext cx="5164500" cy="5143500"/>
            <a:chOff x="3979500" y="7000"/>
            <a:chExt cx="5164500" cy="5143500"/>
          </a:xfrm>
        </p:grpSpPr>
        <p:sp>
          <p:nvSpPr>
            <p:cNvPr id="528" name="Google Shape;528;p35"/>
            <p:cNvSpPr/>
            <p:nvPr/>
          </p:nvSpPr>
          <p:spPr>
            <a:xfrm flipH="1">
              <a:off x="3979500" y="7000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-2699590">
              <a:off x="4521184" y="3647078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 rot="-2699590">
              <a:off x="7184489" y="2245051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 rot="-2699590">
              <a:off x="6716516" y="1166805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 rot="-2699590">
              <a:off x="5940285" y="357156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777914" y="2891181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5"/>
          <p:cNvSpPr txBox="1">
            <a:spLocks noGrp="1"/>
          </p:cNvSpPr>
          <p:nvPr>
            <p:ph type="title"/>
          </p:nvPr>
        </p:nvSpPr>
        <p:spPr>
          <a:xfrm>
            <a:off x="789425" y="2129909"/>
            <a:ext cx="4376543" cy="109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o-RO" sz="3200" dirty="0" smtClean="0"/>
              <a:t>Cereri de acces la informație</a:t>
            </a:r>
            <a:endParaRPr sz="32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6" name="Google Shape;536;p35"/>
          <p:cNvSpPr txBox="1">
            <a:spLocks noGrp="1"/>
          </p:cNvSpPr>
          <p:nvPr>
            <p:ph type="title" idx="2"/>
          </p:nvPr>
        </p:nvSpPr>
        <p:spPr>
          <a:xfrm>
            <a:off x="789425" y="539500"/>
            <a:ext cx="1046700" cy="1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 smtClean="0"/>
              <a:t>0</a:t>
            </a:r>
            <a:r>
              <a:rPr lang="ro-RO" dirty="0" smtClean="0"/>
              <a:t>4</a:t>
            </a:r>
            <a:endParaRPr dirty="0"/>
          </a:p>
        </p:txBody>
      </p:sp>
      <p:pic>
        <p:nvPicPr>
          <p:cNvPr id="537" name="Google Shape;537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4428" r="14427"/>
          <a:stretch/>
        </p:blipFill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8" name="Google Shape;538;p35"/>
          <p:cNvGrpSpPr/>
          <p:nvPr/>
        </p:nvGrpSpPr>
        <p:grpSpPr>
          <a:xfrm>
            <a:off x="5405445" y="1044251"/>
            <a:ext cx="3160612" cy="3291131"/>
            <a:chOff x="5405445" y="1044251"/>
            <a:chExt cx="3160612" cy="3291131"/>
          </a:xfrm>
        </p:grpSpPr>
        <p:sp>
          <p:nvSpPr>
            <p:cNvPr id="539" name="Google Shape;539;p35"/>
            <p:cNvSpPr/>
            <p:nvPr/>
          </p:nvSpPr>
          <p:spPr>
            <a:xfrm rot="-2700000">
              <a:off x="7675121" y="1379613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 rot="-2700000">
              <a:off x="5300209" y="38850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0488" indent="-2630488"/>
            <a:r>
              <a:rPr lang="ro-RO" dirty="0" smtClean="0">
                <a:solidFill>
                  <a:srgbClr val="FF0000"/>
                </a:solidFill>
              </a:rPr>
              <a:t>Constatări: </a:t>
            </a:r>
            <a:r>
              <a:rPr lang="ro-RO" dirty="0" smtClean="0">
                <a:sym typeface="Archivo"/>
              </a:rPr>
              <a:t>Cereri de acces la informații</a:t>
            </a:r>
            <a:endParaRPr dirty="0"/>
          </a:p>
        </p:txBody>
      </p:sp>
      <p:sp>
        <p:nvSpPr>
          <p:cNvPr id="547" name="Google Shape;547;p36"/>
          <p:cNvSpPr/>
          <p:nvPr/>
        </p:nvSpPr>
        <p:spPr>
          <a:xfrm>
            <a:off x="255863" y="1925075"/>
            <a:ext cx="2335416" cy="73347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o-RO" b="1" i="0" u="none" strike="noStrike" cap="none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Scăderea numărului de cereri</a:t>
            </a:r>
            <a:endParaRPr b="1" i="0" u="none" strike="noStrike" cap="none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55864" y="3862285"/>
            <a:ext cx="2335416" cy="758142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ro-RO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Calitatea răspunsurilor</a:t>
            </a:r>
            <a:endParaRPr lang="ro-RO" b="1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255864" y="2905170"/>
            <a:ext cx="2335416" cy="71049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en-US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Grad </a:t>
            </a:r>
            <a:r>
              <a:rPr lang="en-US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redus</a:t>
            </a:r>
            <a:r>
              <a:rPr lang="en-US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de </a:t>
            </a:r>
            <a:r>
              <a:rPr lang="en-US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soluționare</a:t>
            </a:r>
            <a:endParaRPr b="1" i="0" u="none" strike="noStrike" cap="none" dirty="0">
              <a:solidFill>
                <a:srgbClr val="333399"/>
              </a:solidFill>
              <a:latin typeface="Archivo" panose="020B0604020202020204" charset="0"/>
              <a:ea typeface="Archivo"/>
              <a:cs typeface="Archivo" panose="020B0604020202020204" charset="0"/>
              <a:sym typeface="Archivo"/>
            </a:endParaRPr>
          </a:p>
        </p:txBody>
      </p:sp>
      <p:sp>
        <p:nvSpPr>
          <p:cNvPr id="555" name="Google Shape;555;p36"/>
          <p:cNvSpPr txBox="1"/>
          <p:nvPr/>
        </p:nvSpPr>
        <p:spPr>
          <a:xfrm>
            <a:off x="2591278" y="1680631"/>
            <a:ext cx="6220437" cy="11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Numărul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cererilor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acces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scăzut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semnificativ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de la 138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precedentă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la 63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august 2023 –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iulie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2024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Majoritatea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cererilor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(62%)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depuse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persoane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fizice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iar 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(38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%)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persoane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juridice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/>
              <a:t>68% </a:t>
            </a:r>
            <a:r>
              <a:rPr lang="en-US" sz="1200" dirty="0" err="1"/>
              <a:t>dintre</a:t>
            </a:r>
            <a:r>
              <a:rPr lang="en-US" sz="1200" dirty="0"/>
              <a:t> </a:t>
            </a:r>
            <a:r>
              <a:rPr lang="en-US" sz="1200" dirty="0" err="1"/>
              <a:t>cereri</a:t>
            </a:r>
            <a:r>
              <a:rPr lang="en-US" sz="1200" dirty="0"/>
              <a:t> au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transmise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formă</a:t>
            </a:r>
            <a:r>
              <a:rPr lang="en-US" sz="1200" dirty="0"/>
              <a:t> </a:t>
            </a:r>
            <a:r>
              <a:rPr lang="en-US" sz="1200" dirty="0" err="1" smtClean="0"/>
              <a:t>electronică</a:t>
            </a:r>
            <a:r>
              <a:rPr lang="en-US" sz="1200" dirty="0" smtClean="0"/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2591279" y="2947281"/>
            <a:ext cx="6220437" cy="56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Doar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59%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dintre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cereri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soluționate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o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scădere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semnificativă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față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anterioare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(87%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89%).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7" name="Google Shape;557;p36"/>
          <p:cNvSpPr txBox="1"/>
          <p:nvPr/>
        </p:nvSpPr>
        <p:spPr>
          <a:xfrm>
            <a:off x="2591280" y="3727868"/>
            <a:ext cx="5666763" cy="112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Lipsa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informațiilor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interes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public care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fi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trebuit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publicate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din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oficiu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pagina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oficială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, conform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Legii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148/2023, 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generat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solicitări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suplimentare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Dintre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18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cereri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acces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adresate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Promo-LEX, 16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primit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răspuns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termen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legal.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Totuși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31%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dintre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acestea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incomplete,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iar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unele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materiale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erau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greu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citit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123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26476" y="459827"/>
            <a:ext cx="7130482" cy="122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o-RO" dirty="0" smtClean="0">
                <a:solidFill>
                  <a:srgbClr val="339933"/>
                </a:solidFill>
              </a:rPr>
              <a:t>Recomandări: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Cereri de acces la informație</a:t>
            </a:r>
            <a:endParaRPr dirty="0"/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360727" y="1948639"/>
            <a:ext cx="8451907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Publicarea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proactivă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informațiilor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interes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public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pagina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oficială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,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respecta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prevederile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legale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reduce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numărul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cererilor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Desfășurarea unor campanii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de informare pentru cetățeni și instituții despre dreptul de acces la informații și procedurile aferente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Crearea unui mecanism eficient de gestionare a cererilor, inclusiv digitalizarea completă a acestuia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Respectarea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termenului de satisfacere a cererilor de acces la informațiile de interes public (art. 19, Legea nr. 148 din 09.06.2023). 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 lvl="0"/>
            <a:endParaRPr lang="en-US" dirty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1"/>
          <p:cNvSpPr txBox="1">
            <a:spLocks noGrp="1"/>
          </p:cNvSpPr>
          <p:nvPr>
            <p:ph type="title"/>
          </p:nvPr>
        </p:nvSpPr>
        <p:spPr>
          <a:xfrm>
            <a:off x="275697" y="66672"/>
            <a:ext cx="8148303" cy="101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ctr">
              <a:lnSpc>
                <a:spcPct val="100000"/>
              </a:lnSpc>
            </a:pPr>
            <a:r>
              <a:rPr lang="ro-RO" b="1" dirty="0">
                <a:solidFill>
                  <a:srgbClr val="7030A0"/>
                </a:solidFill>
              </a:rPr>
              <a:t>Cooperarea Parlamentului cu societatea civilă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721" name="Google Shape;721;p41"/>
          <p:cNvSpPr txBox="1">
            <a:spLocks noGrp="1"/>
          </p:cNvSpPr>
          <p:nvPr>
            <p:ph type="subTitle" idx="2"/>
          </p:nvPr>
        </p:nvSpPr>
        <p:spPr>
          <a:xfrm>
            <a:off x="5061868" y="1842938"/>
            <a:ext cx="3816407" cy="301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3" indent="0" algn="just"/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nerespectarea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termenelor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consultările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publice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 și </a:t>
            </a:r>
            <a:r>
              <a:rPr lang="fr-FR" sz="1200" dirty="0" err="1" smtClean="0">
                <a:latin typeface="Archivo" panose="020B0604020202020204" charset="0"/>
                <a:cs typeface="Archivo" panose="020B0604020202020204" charset="0"/>
              </a:rPr>
              <a:t>lipsa</a:t>
            </a:r>
            <a:r>
              <a:rPr lang="fr-FR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predictibilității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activității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legiferare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; 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endParaRPr lang="en-US" sz="500" dirty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practici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discriminatorii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față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cei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care nu pot 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participa </a:t>
            </a:r>
            <a:r>
              <a:rPr lang="fr-FR" sz="1200" dirty="0" err="1" smtClean="0">
                <a:latin typeface="Archivo" panose="020B0604020202020204" charset="0"/>
                <a:cs typeface="Archivo" panose="020B0604020202020204" charset="0"/>
              </a:rPr>
              <a:t>fizic</a:t>
            </a:r>
            <a:r>
              <a:rPr lang="fr-FR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la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audieri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/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consultări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; 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endParaRPr lang="en-US" sz="500" dirty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lipsa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comunicare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din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partea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unor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comisii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permanente; 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endParaRPr lang="en-US" sz="500" dirty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mimarea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procesului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consultare</a:t>
            </a:r>
            <a:r>
              <a:rPr lang="ro-RO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și/sau </a:t>
            </a:r>
            <a:r>
              <a:rPr lang="fr-FR" sz="1200" dirty="0" err="1" smtClean="0">
                <a:latin typeface="Archivo" panose="020B0604020202020204" charset="0"/>
                <a:cs typeface="Archivo" panose="020B0604020202020204" charset="0"/>
              </a:rPr>
              <a:t>reticența</a:t>
            </a:r>
            <a:r>
              <a:rPr lang="fr-FR" sz="1200" dirty="0" smtClean="0">
                <a:latin typeface="Archivo" panose="020B0604020202020204" charset="0"/>
                <a:cs typeface="Archivo" panose="020B0604020202020204" charset="0"/>
              </a:rPr>
              <a:t>/</a:t>
            </a:r>
            <a:r>
              <a:rPr lang="fr-FR" sz="1200" dirty="0" err="1" smtClean="0">
                <a:latin typeface="Archivo" panose="020B0604020202020204" charset="0"/>
                <a:cs typeface="Archivo" panose="020B0604020202020204" charset="0"/>
              </a:rPr>
              <a:t>lipsa</a:t>
            </a:r>
            <a:r>
              <a:rPr lang="fr-FR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deschidere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față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alte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opinii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; 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endParaRPr lang="en-US" sz="500" dirty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nemotivarea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deciziilor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luate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vizavi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subiectele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interes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public; 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endParaRPr lang="en-US" sz="500" dirty="0">
              <a:latin typeface="Archivo" panose="020B0604020202020204" charset="0"/>
              <a:cs typeface="Archivo" panose="020B0604020202020204" charset="0"/>
            </a:endParaRPr>
          </a:p>
          <a:p>
            <a:pPr marL="112713" lvl="0" indent="0" algn="just"/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pagina web a 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P</a:t>
            </a:r>
            <a:r>
              <a:rPr lang="fr-FR" sz="1200" dirty="0" err="1" smtClean="0">
                <a:latin typeface="Archivo" panose="020B0604020202020204" charset="0"/>
                <a:cs typeface="Archivo" panose="020B0604020202020204" charset="0"/>
              </a:rPr>
              <a:t>arlamentului</a:t>
            </a:r>
            <a:r>
              <a:rPr lang="fr-FR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nu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reflectă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măsură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suficientă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informațiile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fr-FR" sz="1200" dirty="0" err="1">
                <a:latin typeface="Archivo" panose="020B0604020202020204" charset="0"/>
                <a:cs typeface="Archivo" panose="020B0604020202020204" charset="0"/>
              </a:rPr>
              <a:t>interes</a:t>
            </a:r>
            <a:r>
              <a:rPr lang="fr-FR" sz="1200" dirty="0">
                <a:latin typeface="Archivo" panose="020B0604020202020204" charset="0"/>
                <a:cs typeface="Archivo" panose="020B0604020202020204" charset="0"/>
              </a:rPr>
              <a:t> public.</a:t>
            </a:r>
            <a:endParaRPr lang="en-US" sz="12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722" name="Google Shape;722;p41"/>
          <p:cNvSpPr txBox="1">
            <a:spLocks noGrp="1"/>
          </p:cNvSpPr>
          <p:nvPr>
            <p:ph type="subTitle" idx="3"/>
          </p:nvPr>
        </p:nvSpPr>
        <p:spPr>
          <a:xfrm>
            <a:off x="777577" y="1869202"/>
            <a:ext cx="3630580" cy="299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Dialogul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cu OSC s-a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concentrat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consultări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punctuale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legate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acte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normative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;</a:t>
            </a:r>
          </a:p>
          <a:p>
            <a:pPr marL="0" lvl="0" indent="0" algn="just"/>
            <a:endParaRPr lang="ro-RO" sz="5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0" indent="0" algn="just"/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Lipsa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unei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comunicări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proactive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despre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contribuțiile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activitățile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OSC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procesele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legislative</a:t>
            </a:r>
            <a:r>
              <a:rPr lang="ro-RO" sz="1200" dirty="0">
                <a:latin typeface="Archivo" panose="020B0604020202020204" charset="0"/>
                <a:cs typeface="Archivo" panose="020B0604020202020204" charset="0"/>
              </a:rPr>
              <a:t>;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0" indent="0" algn="just"/>
            <a:endParaRPr lang="ro-RO" sz="500" dirty="0">
              <a:latin typeface="Archivo" panose="020B0604020202020204" charset="0"/>
              <a:cs typeface="Archivo" panose="020B0604020202020204" charset="0"/>
            </a:endParaRPr>
          </a:p>
          <a:p>
            <a:pPr marL="0" lvl="0" indent="0" algn="just"/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Consiliile de experți </a:t>
            </a:r>
            <a:r>
              <a:rPr lang="ro-RO" sz="1200" dirty="0">
                <a:latin typeface="Archivo" panose="020B0604020202020204" charset="0"/>
                <a:cs typeface="Archivo" panose="020B0604020202020204" charset="0"/>
              </a:rPr>
              <a:t>încă 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nu au produs schimbări calitative și vizibile în cooperarea cu Parlamentul (7 din 11 comisiile permanente au creat Consilii până în august 2024)</a:t>
            </a:r>
            <a:r>
              <a:rPr lang="ro-RO" sz="1200" dirty="0">
                <a:latin typeface="Archivo" panose="020B0604020202020204" charset="0"/>
                <a:cs typeface="Archivo" panose="020B0604020202020204" charset="0"/>
              </a:rPr>
              <a:t>;</a:t>
            </a:r>
            <a:endParaRPr lang="ro-RO" sz="5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0" lvl="0" indent="0" algn="just"/>
            <a:endParaRPr lang="ro-RO" sz="5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0" lvl="0" indent="0" algn="just"/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În perioada de raportare n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u 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fost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organizată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conferință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anuală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de cooperare cu societatea civilă (planificată pentru 17.12.2024)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sz="12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725" name="Google Shape;725;p41"/>
          <p:cNvSpPr txBox="1">
            <a:spLocks noGrp="1"/>
          </p:cNvSpPr>
          <p:nvPr>
            <p:ph type="subTitle" idx="6"/>
          </p:nvPr>
        </p:nvSpPr>
        <p:spPr>
          <a:xfrm>
            <a:off x="4679354" y="1270798"/>
            <a:ext cx="4227995" cy="56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dirty="0">
                <a:solidFill>
                  <a:srgbClr val="333399"/>
                </a:solidFill>
              </a:rPr>
              <a:t>Deficiențe </a:t>
            </a:r>
            <a:r>
              <a:rPr lang="en-US" sz="1600" dirty="0" err="1">
                <a:solidFill>
                  <a:srgbClr val="333399"/>
                </a:solidFill>
              </a:rPr>
              <a:t>în</a:t>
            </a:r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err="1">
                <a:solidFill>
                  <a:srgbClr val="333399"/>
                </a:solidFill>
              </a:rPr>
              <a:t>procesul</a:t>
            </a:r>
            <a:r>
              <a:rPr lang="en-US" sz="1600" dirty="0">
                <a:solidFill>
                  <a:srgbClr val="333399"/>
                </a:solidFill>
              </a:rPr>
              <a:t> de </a:t>
            </a:r>
            <a:r>
              <a:rPr lang="en-US" sz="1600" dirty="0" err="1">
                <a:solidFill>
                  <a:srgbClr val="333399"/>
                </a:solidFill>
              </a:rPr>
              <a:t>consultare</a:t>
            </a:r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err="1">
                <a:solidFill>
                  <a:srgbClr val="333399"/>
                </a:solidFill>
              </a:rPr>
              <a:t>publică</a:t>
            </a:r>
            <a:endParaRPr sz="1600" dirty="0">
              <a:solidFill>
                <a:srgbClr val="333399"/>
              </a:solidFill>
            </a:endParaRPr>
          </a:p>
        </p:txBody>
      </p:sp>
      <p:sp>
        <p:nvSpPr>
          <p:cNvPr id="726" name="Google Shape;726;p41"/>
          <p:cNvSpPr txBox="1">
            <a:spLocks noGrp="1"/>
          </p:cNvSpPr>
          <p:nvPr>
            <p:ph type="subTitle" idx="7"/>
          </p:nvPr>
        </p:nvSpPr>
        <p:spPr>
          <a:xfrm>
            <a:off x="254238" y="1310212"/>
            <a:ext cx="4401165" cy="57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o-RO" sz="1600" dirty="0" smtClean="0">
                <a:solidFill>
                  <a:srgbClr val="333399"/>
                </a:solidFill>
              </a:rPr>
              <a:t>Platforma permanentă de cooperare cu societatea civilă</a:t>
            </a:r>
            <a:endParaRPr sz="1600" dirty="0">
              <a:solidFill>
                <a:srgbClr val="333399"/>
              </a:solidFill>
            </a:endParaRPr>
          </a:p>
        </p:txBody>
      </p:sp>
      <p:grpSp>
        <p:nvGrpSpPr>
          <p:cNvPr id="728" name="Google Shape;728;p41"/>
          <p:cNvGrpSpPr/>
          <p:nvPr/>
        </p:nvGrpSpPr>
        <p:grpSpPr>
          <a:xfrm>
            <a:off x="4737519" y="2444156"/>
            <a:ext cx="423885" cy="431078"/>
            <a:chOff x="-63250675" y="4110200"/>
            <a:chExt cx="317425" cy="317425"/>
          </a:xfrm>
          <a:solidFill>
            <a:schemeClr val="tx2">
              <a:lumMod val="75000"/>
            </a:schemeClr>
          </a:solidFill>
        </p:grpSpPr>
        <p:sp>
          <p:nvSpPr>
            <p:cNvPr id="729" name="Google Shape;729;p41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41"/>
          <p:cNvGrpSpPr/>
          <p:nvPr/>
        </p:nvGrpSpPr>
        <p:grpSpPr>
          <a:xfrm>
            <a:off x="256932" y="4064681"/>
            <a:ext cx="472524" cy="504376"/>
            <a:chOff x="6543825" y="3202075"/>
            <a:chExt cx="296975" cy="275350"/>
          </a:xfrm>
          <a:solidFill>
            <a:schemeClr val="tx2">
              <a:lumMod val="75000"/>
            </a:schemeClr>
          </a:solidFill>
        </p:grpSpPr>
        <p:sp>
          <p:nvSpPr>
            <p:cNvPr id="739" name="Google Shape;739;p41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41"/>
          <p:cNvGrpSpPr/>
          <p:nvPr/>
        </p:nvGrpSpPr>
        <p:grpSpPr>
          <a:xfrm>
            <a:off x="4732688" y="4008917"/>
            <a:ext cx="363199" cy="401985"/>
            <a:chOff x="5716825" y="3235950"/>
            <a:chExt cx="224500" cy="295375"/>
          </a:xfrm>
          <a:solidFill>
            <a:schemeClr val="tx2">
              <a:lumMod val="75000"/>
            </a:schemeClr>
          </a:solidFill>
        </p:grpSpPr>
        <p:sp>
          <p:nvSpPr>
            <p:cNvPr id="747" name="Google Shape;747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7038;p72"/>
          <p:cNvGrpSpPr/>
          <p:nvPr/>
        </p:nvGrpSpPr>
        <p:grpSpPr>
          <a:xfrm>
            <a:off x="273022" y="3323231"/>
            <a:ext cx="443390" cy="411635"/>
            <a:chOff x="-48233050" y="3569725"/>
            <a:chExt cx="252050" cy="299475"/>
          </a:xfrm>
          <a:solidFill>
            <a:schemeClr val="tx2">
              <a:lumMod val="75000"/>
            </a:schemeClr>
          </a:solidFill>
        </p:grpSpPr>
        <p:sp>
          <p:nvSpPr>
            <p:cNvPr id="50" name="Google Shape;7039;p72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7040;p72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7041;p72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7873;p74"/>
          <p:cNvGrpSpPr/>
          <p:nvPr/>
        </p:nvGrpSpPr>
        <p:grpSpPr>
          <a:xfrm>
            <a:off x="372029" y="2040760"/>
            <a:ext cx="405548" cy="363034"/>
            <a:chOff x="-6690625" y="3631325"/>
            <a:chExt cx="307225" cy="292225"/>
          </a:xfrm>
          <a:solidFill>
            <a:schemeClr val="tx2">
              <a:lumMod val="75000"/>
            </a:schemeClr>
          </a:solidFill>
        </p:grpSpPr>
        <p:sp>
          <p:nvSpPr>
            <p:cNvPr id="59" name="Google Shape;7874;p7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7875;p7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7876;p7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877;p7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7878;p7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7421;p72"/>
          <p:cNvGrpSpPr/>
          <p:nvPr/>
        </p:nvGrpSpPr>
        <p:grpSpPr>
          <a:xfrm>
            <a:off x="292086" y="2561535"/>
            <a:ext cx="407270" cy="427627"/>
            <a:chOff x="-11295075" y="4092875"/>
            <a:chExt cx="355250" cy="330825"/>
          </a:xfrm>
          <a:solidFill>
            <a:schemeClr val="tx2">
              <a:lumMod val="75000"/>
            </a:schemeClr>
          </a:solidFill>
        </p:grpSpPr>
        <p:sp>
          <p:nvSpPr>
            <p:cNvPr id="66" name="Google Shape;7422;p72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423;p72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424;p72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425;p72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426;p72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489;p72"/>
          <p:cNvGrpSpPr/>
          <p:nvPr/>
        </p:nvGrpSpPr>
        <p:grpSpPr>
          <a:xfrm>
            <a:off x="4716036" y="3526477"/>
            <a:ext cx="377929" cy="341880"/>
            <a:chOff x="-13947000" y="3212800"/>
            <a:chExt cx="353675" cy="352400"/>
          </a:xfrm>
          <a:solidFill>
            <a:schemeClr val="tx2">
              <a:lumMod val="75000"/>
            </a:schemeClr>
          </a:solidFill>
        </p:grpSpPr>
        <p:sp>
          <p:nvSpPr>
            <p:cNvPr id="74" name="Google Shape;7490;p7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491;p7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5494;p69"/>
          <p:cNvGrpSpPr/>
          <p:nvPr/>
        </p:nvGrpSpPr>
        <p:grpSpPr>
          <a:xfrm>
            <a:off x="4700388" y="1973211"/>
            <a:ext cx="427730" cy="371527"/>
            <a:chOff x="-42651700" y="3217825"/>
            <a:chExt cx="367600" cy="317425"/>
          </a:xfrm>
          <a:solidFill>
            <a:schemeClr val="tx2">
              <a:lumMod val="75000"/>
            </a:schemeClr>
          </a:solidFill>
        </p:grpSpPr>
        <p:sp>
          <p:nvSpPr>
            <p:cNvPr id="77" name="Google Shape;5495;p69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5496;p69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5497;p69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5498;p69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6215;p70"/>
          <p:cNvGrpSpPr/>
          <p:nvPr/>
        </p:nvGrpSpPr>
        <p:grpSpPr>
          <a:xfrm>
            <a:off x="4728379" y="2989162"/>
            <a:ext cx="350079" cy="350079"/>
            <a:chOff x="3497300" y="3227275"/>
            <a:chExt cx="296175" cy="296175"/>
          </a:xfrm>
          <a:solidFill>
            <a:schemeClr val="tx2">
              <a:lumMod val="75000"/>
            </a:schemeClr>
          </a:solidFill>
        </p:grpSpPr>
        <p:sp>
          <p:nvSpPr>
            <p:cNvPr id="82" name="Google Shape;6216;p7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217;p7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218;p7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219;p7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220;p7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221;p7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222;p7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223;p7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7870;p74"/>
          <p:cNvGrpSpPr/>
          <p:nvPr/>
        </p:nvGrpSpPr>
        <p:grpSpPr>
          <a:xfrm>
            <a:off x="4772336" y="4508200"/>
            <a:ext cx="372564" cy="373188"/>
            <a:chOff x="-6696925" y="3272575"/>
            <a:chExt cx="307200" cy="291425"/>
          </a:xfrm>
          <a:solidFill>
            <a:schemeClr val="tx2">
              <a:lumMod val="75000"/>
            </a:schemeClr>
          </a:solidFill>
        </p:grpSpPr>
        <p:sp>
          <p:nvSpPr>
            <p:cNvPr id="91" name="Google Shape;7871;p74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872;p74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394444" y="314588"/>
            <a:ext cx="7130482" cy="10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o-RO" sz="2800" dirty="0" smtClean="0">
                <a:solidFill>
                  <a:srgbClr val="339933"/>
                </a:solidFill>
              </a:rPr>
              <a:t>Recomandări: </a:t>
            </a:r>
            <a:r>
              <a:rPr lang="ro-RO" sz="2800" b="1" dirty="0" smtClean="0">
                <a:solidFill>
                  <a:srgbClr val="7030A0"/>
                </a:solidFill>
              </a:rPr>
              <a:t>Cooperarea </a:t>
            </a:r>
            <a:r>
              <a:rPr lang="ro-RO" sz="2800" b="1" dirty="0">
                <a:solidFill>
                  <a:srgbClr val="7030A0"/>
                </a:solidFill>
              </a:rPr>
              <a:t>Parlamentului cu societatea civilă</a:t>
            </a:r>
            <a:endParaRPr sz="2800" dirty="0"/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-67112" y="1455489"/>
            <a:ext cx="8481270" cy="351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Asigurarea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caracterului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permanent,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continuu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eficient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,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bazat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necesități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priorități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, al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platformei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dialog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participare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civică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procesul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decizional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al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Parlamentului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;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Implicarea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mai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activă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societății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civile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la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etapa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elaborării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conceptului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actelor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normative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, e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xtinderea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termenului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recomandări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și p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ublicarea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motivelor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acceptarea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/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respingerea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propunerilor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;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Revitalizarea consiliilor de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experți: sporirea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interesului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reprezentanților OSC/mediului academic, monitorizarea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impactului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activității consiliilor și publicarea rapoartelor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despre activitatea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acestora;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O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rganiz</a:t>
            </a:r>
            <a:r>
              <a:rPr lang="ro-RO" dirty="0" err="1" smtClean="0">
                <a:latin typeface="Archivo" panose="020B0604020202020204" charset="0"/>
                <a:cs typeface="Archivo" panose="020B0604020202020204" charset="0"/>
              </a:rPr>
              <a:t>area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conferințelor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anuale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facilita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schimbul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idei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prioritiza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direcțiil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e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cooperare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între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Parlament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OSC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;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Desfășurarea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,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cadrul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vizitelor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teritoriu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comisiilor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parlamentare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profil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,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ședințelor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cu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OSC 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din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teritoriu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vederea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abordării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problemelor 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cu 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care se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confruntă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acestea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o-RO" b="1" dirty="0">
                <a:latin typeface="Archivo" panose="020B0604020202020204" charset="0"/>
                <a:cs typeface="Archivo" panose="020B0604020202020204" charset="0"/>
              </a:rPr>
              <a:t>Parlamentul Deschis (Open </a:t>
            </a:r>
            <a:r>
              <a:rPr lang="ro-RO" b="1" dirty="0" err="1">
                <a:latin typeface="Archivo" panose="020B0604020202020204" charset="0"/>
                <a:cs typeface="Archivo" panose="020B0604020202020204" charset="0"/>
              </a:rPr>
              <a:t>Parliament</a:t>
            </a:r>
            <a:r>
              <a:rPr lang="ro-RO" b="1" dirty="0">
                <a:latin typeface="Archivo" panose="020B0604020202020204" charset="0"/>
                <a:cs typeface="Archivo" panose="020B0604020202020204" charset="0"/>
              </a:rPr>
              <a:t>)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-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mecanism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permanent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cooperare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cu OSC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 prin care legislativul și societatea civilă s-ar angaja de comun să identifice soluții pentru problemele evidențiate în acest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raport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</a:pPr>
            <a:endParaRPr lang="en-US" dirty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55"/>
          <p:cNvSpPr/>
          <p:nvPr/>
        </p:nvSpPr>
        <p:spPr>
          <a:xfrm flipH="1">
            <a:off x="3979500" y="7000"/>
            <a:ext cx="51645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p55"/>
          <p:cNvGrpSpPr/>
          <p:nvPr/>
        </p:nvGrpSpPr>
        <p:grpSpPr>
          <a:xfrm>
            <a:off x="4666298" y="607496"/>
            <a:ext cx="4153077" cy="4001095"/>
            <a:chOff x="4666298" y="607496"/>
            <a:chExt cx="4153077" cy="4001095"/>
          </a:xfrm>
        </p:grpSpPr>
        <p:sp>
          <p:nvSpPr>
            <p:cNvPr id="1040" name="Google Shape;1040;p55"/>
            <p:cNvSpPr/>
            <p:nvPr/>
          </p:nvSpPr>
          <p:spPr>
            <a:xfrm rot="-2699590">
              <a:off x="4521184" y="3647078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55"/>
            <p:cNvSpPr/>
            <p:nvPr/>
          </p:nvSpPr>
          <p:spPr>
            <a:xfrm rot="-2699590">
              <a:off x="7184489" y="2245051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55"/>
            <p:cNvSpPr/>
            <p:nvPr/>
          </p:nvSpPr>
          <p:spPr>
            <a:xfrm rot="-2699590">
              <a:off x="6716516" y="1166805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55"/>
            <p:cNvSpPr/>
            <p:nvPr/>
          </p:nvSpPr>
          <p:spPr>
            <a:xfrm rot="-2699590">
              <a:off x="5940285" y="357156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55"/>
            <p:cNvSpPr/>
            <p:nvPr/>
          </p:nvSpPr>
          <p:spPr>
            <a:xfrm>
              <a:off x="6777914" y="2891181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p55"/>
          <p:cNvSpPr txBox="1">
            <a:spLocks noGrp="1"/>
          </p:cNvSpPr>
          <p:nvPr>
            <p:ph type="title"/>
          </p:nvPr>
        </p:nvSpPr>
        <p:spPr>
          <a:xfrm>
            <a:off x="713225" y="655719"/>
            <a:ext cx="5083568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o-RO" sz="4400" dirty="0" smtClean="0"/>
              <a:t>Mulțumesc!</a:t>
            </a:r>
            <a:endParaRPr sz="4400" dirty="0"/>
          </a:p>
        </p:txBody>
      </p:sp>
      <p:sp>
        <p:nvSpPr>
          <p:cNvPr id="1046" name="Google Shape;1046;p55"/>
          <p:cNvSpPr txBox="1">
            <a:spLocks noGrp="1"/>
          </p:cNvSpPr>
          <p:nvPr>
            <p:ph type="subTitle" idx="1"/>
          </p:nvPr>
        </p:nvSpPr>
        <p:spPr>
          <a:xfrm>
            <a:off x="308608" y="2094457"/>
            <a:ext cx="4626713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o-RO" b="1" dirty="0" smtClean="0"/>
              <a:t>Pentru mai multe informații: </a:t>
            </a:r>
            <a:r>
              <a:rPr lang="ro-RO" sz="4000" b="1" dirty="0" smtClean="0">
                <a:solidFill>
                  <a:srgbClr val="9933FF"/>
                </a:solidFill>
                <a:latin typeface="Archivo" panose="020B0604020202020204" charset="0"/>
                <a:cs typeface="Archivo" panose="020B0604020202020204" charset="0"/>
              </a:rPr>
              <a:t>101.promolex.md </a:t>
            </a:r>
            <a:endParaRPr sz="4000" dirty="0">
              <a:solidFill>
                <a:srgbClr val="9933FF"/>
              </a:solidFill>
              <a:latin typeface="Archivo" panose="020B0604020202020204" charset="0"/>
              <a:cs typeface="Archivo" panose="020B0604020202020204" charset="0"/>
            </a:endParaRPr>
          </a:p>
        </p:txBody>
      </p:sp>
      <p:grpSp>
        <p:nvGrpSpPr>
          <p:cNvPr id="1062" name="Google Shape;1062;p55"/>
          <p:cNvGrpSpPr/>
          <p:nvPr/>
        </p:nvGrpSpPr>
        <p:grpSpPr>
          <a:xfrm>
            <a:off x="5405445" y="1044251"/>
            <a:ext cx="3283337" cy="3291131"/>
            <a:chOff x="5405445" y="1044251"/>
            <a:chExt cx="3283337" cy="3291131"/>
          </a:xfrm>
        </p:grpSpPr>
        <p:sp>
          <p:nvSpPr>
            <p:cNvPr id="1063" name="Google Shape;1063;p55"/>
            <p:cNvSpPr/>
            <p:nvPr/>
          </p:nvSpPr>
          <p:spPr>
            <a:xfrm rot="-2700000">
              <a:off x="7797846" y="1379613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55"/>
            <p:cNvSpPr/>
            <p:nvPr/>
          </p:nvSpPr>
          <p:spPr>
            <a:xfrm rot="-2700000">
              <a:off x="5300209" y="38850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2" y="3268475"/>
            <a:ext cx="3720934" cy="12193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53" y="1906210"/>
            <a:ext cx="3985281" cy="295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318782" y="213472"/>
            <a:ext cx="8099571" cy="68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o-RO" dirty="0">
                <a:solidFill>
                  <a:srgbClr val="7030A0"/>
                </a:solidFill>
                <a:sym typeface="Arial"/>
              </a:rPr>
              <a:t>Mecanisme </a:t>
            </a:r>
            <a:r>
              <a:rPr lang="ro-RO" dirty="0" smtClean="0">
                <a:solidFill>
                  <a:srgbClr val="7030A0"/>
                </a:solidFill>
                <a:sym typeface="Arial"/>
              </a:rPr>
              <a:t>de </a:t>
            </a:r>
            <a:r>
              <a:rPr lang="ro-RO" dirty="0">
                <a:solidFill>
                  <a:srgbClr val="7030A0"/>
                </a:solidFill>
                <a:sym typeface="Arial"/>
              </a:rPr>
              <a:t>comunicare </a:t>
            </a:r>
            <a:r>
              <a:rPr lang="ro-RO" dirty="0" smtClean="0">
                <a:solidFill>
                  <a:srgbClr val="7030A0"/>
                </a:solidFill>
                <a:sym typeface="Arial"/>
              </a:rPr>
              <a:t>a Parlamentului cu cetățenii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94" name="Google Shape;494;p32"/>
          <p:cNvSpPr txBox="1">
            <a:spLocks noGrp="1"/>
          </p:cNvSpPr>
          <p:nvPr>
            <p:ph type="title" idx="5"/>
          </p:nvPr>
        </p:nvSpPr>
        <p:spPr>
          <a:xfrm>
            <a:off x="582281" y="1644080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5" name="Google Shape;495;p32"/>
          <p:cNvSpPr txBox="1">
            <a:spLocks noGrp="1"/>
          </p:cNvSpPr>
          <p:nvPr>
            <p:ph type="title" idx="6"/>
          </p:nvPr>
        </p:nvSpPr>
        <p:spPr>
          <a:xfrm>
            <a:off x="5157815" y="3290775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96" name="Google Shape;496;p32"/>
          <p:cNvSpPr txBox="1">
            <a:spLocks noGrp="1"/>
          </p:cNvSpPr>
          <p:nvPr>
            <p:ph type="title" idx="7"/>
          </p:nvPr>
        </p:nvSpPr>
        <p:spPr>
          <a:xfrm>
            <a:off x="582281" y="3280732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7" name="Google Shape;497;p32"/>
          <p:cNvSpPr txBox="1">
            <a:spLocks noGrp="1"/>
          </p:cNvSpPr>
          <p:nvPr>
            <p:ph type="title" idx="8"/>
          </p:nvPr>
        </p:nvSpPr>
        <p:spPr>
          <a:xfrm>
            <a:off x="5157815" y="1644080"/>
            <a:ext cx="7074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98" name="Google Shape;498;p32"/>
          <p:cNvSpPr txBox="1">
            <a:spLocks noGrp="1"/>
          </p:cNvSpPr>
          <p:nvPr>
            <p:ph type="subTitle" idx="9"/>
          </p:nvPr>
        </p:nvSpPr>
        <p:spPr>
          <a:xfrm>
            <a:off x="1289681" y="1802675"/>
            <a:ext cx="380476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sz="2800" dirty="0" smtClean="0">
                <a:solidFill>
                  <a:srgbClr val="00B0F0"/>
                </a:solidFill>
                <a:hlinkClick r:id="rId3"/>
              </a:rPr>
              <a:t>www.parlament.md</a:t>
            </a:r>
            <a:r>
              <a:rPr lang="ro-RO" sz="2800" dirty="0" smtClean="0"/>
              <a:t> </a:t>
            </a:r>
            <a:endParaRPr sz="2800" dirty="0"/>
          </a:p>
        </p:txBody>
      </p:sp>
      <p:sp>
        <p:nvSpPr>
          <p:cNvPr id="499" name="Google Shape;499;p32"/>
          <p:cNvSpPr txBox="1">
            <a:spLocks noGrp="1"/>
          </p:cNvSpPr>
          <p:nvPr>
            <p:ph type="subTitle" idx="13"/>
          </p:nvPr>
        </p:nvSpPr>
        <p:spPr>
          <a:xfrm>
            <a:off x="1425776" y="3446136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sz="2800" dirty="0" smtClean="0"/>
              <a:t>Audiențe</a:t>
            </a:r>
            <a:endParaRPr sz="2800" dirty="0"/>
          </a:p>
        </p:txBody>
      </p:sp>
      <p:sp>
        <p:nvSpPr>
          <p:cNvPr id="500" name="Google Shape;500;p32"/>
          <p:cNvSpPr txBox="1">
            <a:spLocks noGrp="1"/>
          </p:cNvSpPr>
          <p:nvPr>
            <p:ph type="subTitle" idx="14"/>
          </p:nvPr>
        </p:nvSpPr>
        <p:spPr>
          <a:xfrm>
            <a:off x="5987366" y="3467566"/>
            <a:ext cx="2930131" cy="88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800" dirty="0" err="1" smtClean="0"/>
              <a:t>Cereri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acces</a:t>
            </a:r>
            <a:r>
              <a:rPr lang="en-US" sz="2800" dirty="0"/>
              <a:t> la </a:t>
            </a:r>
            <a:r>
              <a:rPr lang="en-US" sz="2800" dirty="0" err="1" smtClean="0"/>
              <a:t>informații</a:t>
            </a:r>
            <a:endParaRPr sz="2800" dirty="0"/>
          </a:p>
        </p:txBody>
      </p:sp>
      <p:sp>
        <p:nvSpPr>
          <p:cNvPr id="501" name="Google Shape;501;p32"/>
          <p:cNvSpPr txBox="1">
            <a:spLocks noGrp="1"/>
          </p:cNvSpPr>
          <p:nvPr>
            <p:ph type="subTitle" idx="15"/>
          </p:nvPr>
        </p:nvSpPr>
        <p:spPr>
          <a:xfrm>
            <a:off x="5953950" y="1802675"/>
            <a:ext cx="2309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sz="2800" dirty="0" smtClean="0"/>
              <a:t>Petiții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5"/>
          <p:cNvGrpSpPr/>
          <p:nvPr/>
        </p:nvGrpSpPr>
        <p:grpSpPr>
          <a:xfrm>
            <a:off x="3979500" y="7000"/>
            <a:ext cx="5164500" cy="5143500"/>
            <a:chOff x="3979500" y="7000"/>
            <a:chExt cx="5164500" cy="5143500"/>
          </a:xfrm>
        </p:grpSpPr>
        <p:sp>
          <p:nvSpPr>
            <p:cNvPr id="528" name="Google Shape;528;p35"/>
            <p:cNvSpPr/>
            <p:nvPr/>
          </p:nvSpPr>
          <p:spPr>
            <a:xfrm flipH="1">
              <a:off x="3979500" y="7000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-2699590">
              <a:off x="4521184" y="3647078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 rot="-2699590">
              <a:off x="7184489" y="2245051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 rot="-2699590">
              <a:off x="6716516" y="1166805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 rot="-2699590">
              <a:off x="5940285" y="357156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777914" y="2891181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5"/>
          <p:cNvSpPr txBox="1">
            <a:spLocks noGrp="1"/>
          </p:cNvSpPr>
          <p:nvPr>
            <p:ph type="title"/>
          </p:nvPr>
        </p:nvSpPr>
        <p:spPr>
          <a:xfrm>
            <a:off x="264253" y="1967892"/>
            <a:ext cx="502854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o-RO" sz="3200" dirty="0" smtClean="0"/>
              <a:t>www.parlament.md</a:t>
            </a:r>
            <a:endParaRPr sz="32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6" name="Google Shape;536;p35"/>
          <p:cNvSpPr txBox="1">
            <a:spLocks noGrp="1"/>
          </p:cNvSpPr>
          <p:nvPr>
            <p:ph type="title" idx="2"/>
          </p:nvPr>
        </p:nvSpPr>
        <p:spPr>
          <a:xfrm>
            <a:off x="789425" y="539500"/>
            <a:ext cx="1046700" cy="1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537" name="Google Shape;537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4428" r="14427"/>
          <a:stretch/>
        </p:blipFill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8" name="Google Shape;538;p35"/>
          <p:cNvGrpSpPr/>
          <p:nvPr/>
        </p:nvGrpSpPr>
        <p:grpSpPr>
          <a:xfrm>
            <a:off x="5405445" y="1044251"/>
            <a:ext cx="3160612" cy="3291131"/>
            <a:chOff x="5405445" y="1044251"/>
            <a:chExt cx="3160612" cy="3291131"/>
          </a:xfrm>
        </p:grpSpPr>
        <p:sp>
          <p:nvSpPr>
            <p:cNvPr id="539" name="Google Shape;539;p35"/>
            <p:cNvSpPr/>
            <p:nvPr/>
          </p:nvSpPr>
          <p:spPr>
            <a:xfrm rot="-2700000">
              <a:off x="7675121" y="1379613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 rot="-2700000">
              <a:off x="5300209" y="38850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Constatări: </a:t>
            </a:r>
            <a:r>
              <a:rPr lang="ro-RO" dirty="0" smtClean="0">
                <a:sym typeface="Archivo"/>
                <a:hlinkClick r:id="rId3"/>
              </a:rPr>
              <a:t>www.parlament.md</a:t>
            </a:r>
            <a:r>
              <a:rPr lang="ro-RO" dirty="0" smtClean="0">
                <a:sym typeface="Archivo"/>
              </a:rPr>
              <a:t> </a:t>
            </a:r>
            <a:endParaRPr dirty="0"/>
          </a:p>
        </p:txBody>
      </p:sp>
      <p:sp>
        <p:nvSpPr>
          <p:cNvPr id="547" name="Google Shape;547;p36"/>
          <p:cNvSpPr/>
          <p:nvPr/>
        </p:nvSpPr>
        <p:spPr>
          <a:xfrm>
            <a:off x="255864" y="1438508"/>
            <a:ext cx="2335416" cy="73347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Utilitatea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redusă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a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paginii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web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oficiale</a:t>
            </a:r>
            <a:endParaRPr b="1" i="0" u="none" strike="noStrike" cap="none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55864" y="3677727"/>
            <a:ext cx="2335416" cy="758142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Neimplementarea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Legii</a:t>
            </a:r>
            <a:r>
              <a:rPr lang="it-IT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privind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accesul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la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informații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publice</a:t>
            </a:r>
            <a:endParaRPr lang="ro-RO" b="1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222309" y="2604913"/>
            <a:ext cx="2335416" cy="71049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Deficiențe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tehnice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și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accesibilitate</a:t>
            </a:r>
            <a:r>
              <a:rPr lang="it-IT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it-IT" b="1" dirty="0" err="1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redusă</a:t>
            </a:r>
            <a:endParaRPr b="1" i="0" u="none" strike="noStrike" cap="none" dirty="0">
              <a:solidFill>
                <a:srgbClr val="333399"/>
              </a:solidFill>
              <a:latin typeface="Archivo" panose="020B0604020202020204" charset="0"/>
              <a:ea typeface="Archivo"/>
              <a:cs typeface="Archivo" panose="020B0604020202020204" charset="0"/>
              <a:sym typeface="Archivo"/>
            </a:endParaRPr>
          </a:p>
        </p:txBody>
      </p:sp>
      <p:sp>
        <p:nvSpPr>
          <p:cNvPr id="555" name="Google Shape;555;p36"/>
          <p:cNvSpPr txBox="1"/>
          <p:nvPr/>
        </p:nvSpPr>
        <p:spPr>
          <a:xfrm>
            <a:off x="2591281" y="1266225"/>
            <a:ext cx="6113332" cy="12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Design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-</a:t>
            </a:r>
            <a:r>
              <a:rPr lang="ro-RO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ul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învechit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lipsa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unei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structuri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intuitive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limitează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accesul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rapid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informații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Informațiile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despre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activitatea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instituției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deputaților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nu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sunt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actualizate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sau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disponibile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integral.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/>
              <a:t>Deși</a:t>
            </a:r>
            <a:r>
              <a:rPr lang="en-US" sz="1200" dirty="0"/>
              <a:t> </a:t>
            </a:r>
            <a:r>
              <a:rPr lang="en-US" sz="1200" dirty="0" err="1"/>
              <a:t>planificată</a:t>
            </a:r>
            <a:r>
              <a:rPr lang="en-US" sz="1200" dirty="0"/>
              <a:t> </a:t>
            </a:r>
            <a:r>
              <a:rPr lang="en-US" sz="1200" dirty="0" err="1"/>
              <a:t>încă</a:t>
            </a:r>
            <a:r>
              <a:rPr lang="en-US" sz="1200" dirty="0"/>
              <a:t> din 2015, </a:t>
            </a:r>
            <a:r>
              <a:rPr lang="en-US" sz="1200" dirty="0" err="1"/>
              <a:t>noua</a:t>
            </a:r>
            <a:r>
              <a:rPr lang="en-US" sz="1200" dirty="0"/>
              <a:t> </a:t>
            </a:r>
            <a:r>
              <a:rPr lang="en-US" sz="1200" dirty="0" err="1"/>
              <a:t>pagină</a:t>
            </a:r>
            <a:r>
              <a:rPr lang="en-US" sz="1200" dirty="0"/>
              <a:t> web a </a:t>
            </a:r>
            <a:r>
              <a:rPr lang="en-US" sz="1200" dirty="0" err="1"/>
              <a:t>Parlamentului</a:t>
            </a:r>
            <a:r>
              <a:rPr lang="en-US" sz="1200" dirty="0"/>
              <a:t>, parte a </a:t>
            </a:r>
            <a:r>
              <a:rPr lang="en-US" sz="1200" dirty="0" err="1"/>
              <a:t>sistemului</a:t>
            </a:r>
            <a:r>
              <a:rPr lang="en-US" sz="1200" dirty="0"/>
              <a:t> e-</a:t>
            </a:r>
            <a:r>
              <a:rPr lang="en-US" sz="1200" dirty="0" err="1"/>
              <a:t>Parlament</a:t>
            </a:r>
            <a:r>
              <a:rPr lang="en-US" sz="1200" dirty="0"/>
              <a:t>, nu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lansată</a:t>
            </a:r>
            <a:r>
              <a:rPr lang="en-US" sz="1200" dirty="0"/>
              <a:t> </a:t>
            </a:r>
            <a:r>
              <a:rPr lang="en-US" sz="1200" dirty="0" err="1"/>
              <a:t>până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august 2024.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2557726" y="2471652"/>
            <a:ext cx="6146888" cy="114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Cel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puțin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20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întreruperi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ale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funcționării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paginii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august 2023 – august 2024,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totalizând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16 ore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inaccesibilitate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  <a:sym typeface="Manrope"/>
              </a:rPr>
              <a:t>Informațiile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nu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sunt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publicate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formate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deschise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ceea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împiedică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prelucrarea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automată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reutilizarea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datelor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.</a:t>
            </a:r>
            <a:endParaRPr sz="1200" dirty="0">
              <a:latin typeface="Archivo" panose="020B0604020202020204" charset="0"/>
              <a:cs typeface="Archivo" panose="020B0604020202020204" charset="0"/>
              <a:sym typeface="Manrope"/>
            </a:endParaRPr>
          </a:p>
        </p:txBody>
      </p:sp>
      <p:sp>
        <p:nvSpPr>
          <p:cNvPr id="557" name="Google Shape;557;p36"/>
          <p:cNvSpPr txBox="1"/>
          <p:nvPr/>
        </p:nvSpPr>
        <p:spPr>
          <a:xfrm>
            <a:off x="2591280" y="3494115"/>
            <a:ext cx="5693738" cy="112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După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opt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luni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intrarea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vigoare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legii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ianuarie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2024),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Parlamentul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nu 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publicat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integral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informațiile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pentru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șase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din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13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categorii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interes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public,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iar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pentru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o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categorie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informațiile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lipsesc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complet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Formatul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publicare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utilizat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(PDF)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este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inadecvat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pentru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prelucrarea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automată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redistribuirea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datelor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7508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491318" y="438853"/>
            <a:ext cx="7216239" cy="120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o-RO" dirty="0" smtClean="0">
                <a:solidFill>
                  <a:srgbClr val="339933"/>
                </a:solidFill>
              </a:rPr>
              <a:t>Recomandări: </a:t>
            </a:r>
            <a:r>
              <a:rPr lang="ro-RO" dirty="0" smtClean="0">
                <a:hlinkClick r:id="rId3"/>
              </a:rPr>
              <a:t>www.parlament.md</a:t>
            </a:r>
            <a:r>
              <a:rPr lang="ro-RO" dirty="0" smtClean="0"/>
              <a:t> </a:t>
            </a:r>
            <a:endParaRPr dirty="0"/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315296" y="1803793"/>
            <a:ext cx="8006583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Lansarea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noii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pagini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web,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până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la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sfârșitul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anului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2024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Stabilirea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unui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sistem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eficient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mentenanță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preveni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defecțiunile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tehnice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asigura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accesul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continuu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la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pagina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web.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Parlamentul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trebuie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să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devină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un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exemplu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aplicare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legislației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privind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accesul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la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informații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 prin p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ublicarea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completă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actualizată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celor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13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categorii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informații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interes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public, conform </a:t>
            </a: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legi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i 148/2023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>
              <a:latin typeface="Archivo" panose="020B0604020202020204" charset="0"/>
              <a:cs typeface="Archivo" panose="020B060402020202020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latin typeface="Archivo" panose="020B0604020202020204" charset="0"/>
                <a:cs typeface="Archivo" panose="020B0604020202020204" charset="0"/>
              </a:rPr>
              <a:t>Asigurarea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publicării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datelor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formate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reutilizabile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, cum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ar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fi CSV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sau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JSON,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pentru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a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permite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prelucrarea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automată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utilizarea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către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cetățeni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dirty="0" err="1">
                <a:latin typeface="Archivo" panose="020B0604020202020204" charset="0"/>
                <a:cs typeface="Archivo" panose="020B0604020202020204" charset="0"/>
              </a:rPr>
              <a:t>organizații</a:t>
            </a:r>
            <a:r>
              <a:rPr lang="en-US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dirty="0" smtClean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5"/>
          <p:cNvGrpSpPr/>
          <p:nvPr/>
        </p:nvGrpSpPr>
        <p:grpSpPr>
          <a:xfrm>
            <a:off x="3979500" y="7000"/>
            <a:ext cx="5164500" cy="5143500"/>
            <a:chOff x="3979500" y="7000"/>
            <a:chExt cx="5164500" cy="5143500"/>
          </a:xfrm>
        </p:grpSpPr>
        <p:sp>
          <p:nvSpPr>
            <p:cNvPr id="528" name="Google Shape;528;p35"/>
            <p:cNvSpPr/>
            <p:nvPr/>
          </p:nvSpPr>
          <p:spPr>
            <a:xfrm flipH="1">
              <a:off x="3979500" y="7000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-2699590">
              <a:off x="4521184" y="3647078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 rot="-2699590">
              <a:off x="7184489" y="2245051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 rot="-2699590">
              <a:off x="6716516" y="1166805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 rot="-2699590">
              <a:off x="5940285" y="357156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777914" y="2891181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5"/>
          <p:cNvSpPr txBox="1">
            <a:spLocks noGrp="1"/>
          </p:cNvSpPr>
          <p:nvPr>
            <p:ph type="title"/>
          </p:nvPr>
        </p:nvSpPr>
        <p:spPr>
          <a:xfrm>
            <a:off x="2239860" y="975456"/>
            <a:ext cx="189591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o-RO" sz="3200" dirty="0" smtClean="0"/>
              <a:t>Petiții</a:t>
            </a:r>
            <a:endParaRPr sz="32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6" name="Google Shape;536;p35"/>
          <p:cNvSpPr txBox="1">
            <a:spLocks noGrp="1"/>
          </p:cNvSpPr>
          <p:nvPr>
            <p:ph type="title" idx="2"/>
          </p:nvPr>
        </p:nvSpPr>
        <p:spPr>
          <a:xfrm>
            <a:off x="789425" y="539500"/>
            <a:ext cx="1046700" cy="1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 smtClean="0"/>
              <a:t>0</a:t>
            </a:r>
            <a:r>
              <a:rPr lang="ro-RO" dirty="0" smtClean="0"/>
              <a:t>2</a:t>
            </a:r>
            <a:endParaRPr dirty="0"/>
          </a:p>
        </p:txBody>
      </p:sp>
      <p:pic>
        <p:nvPicPr>
          <p:cNvPr id="537" name="Google Shape;537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4428" r="14427"/>
          <a:stretch/>
        </p:blipFill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8" name="Google Shape;538;p35"/>
          <p:cNvGrpSpPr/>
          <p:nvPr/>
        </p:nvGrpSpPr>
        <p:grpSpPr>
          <a:xfrm>
            <a:off x="5405445" y="1044251"/>
            <a:ext cx="3160612" cy="3291131"/>
            <a:chOff x="5405445" y="1044251"/>
            <a:chExt cx="3160612" cy="3291131"/>
          </a:xfrm>
        </p:grpSpPr>
        <p:sp>
          <p:nvSpPr>
            <p:cNvPr id="539" name="Google Shape;539;p35"/>
            <p:cNvSpPr/>
            <p:nvPr/>
          </p:nvSpPr>
          <p:spPr>
            <a:xfrm rot="-2700000">
              <a:off x="7675121" y="1379613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 rot="-2700000">
              <a:off x="5300209" y="38850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3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Constatări: </a:t>
            </a:r>
            <a:r>
              <a:rPr lang="ro-RO" dirty="0">
                <a:sym typeface="Archivo"/>
              </a:rPr>
              <a:t>Petiții</a:t>
            </a:r>
            <a:endParaRPr dirty="0"/>
          </a:p>
        </p:txBody>
      </p:sp>
      <p:sp>
        <p:nvSpPr>
          <p:cNvPr id="547" name="Google Shape;547;p36"/>
          <p:cNvSpPr/>
          <p:nvPr/>
        </p:nvSpPr>
        <p:spPr>
          <a:xfrm>
            <a:off x="255864" y="1438508"/>
            <a:ext cx="2335416" cy="73347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o-RO" b="1" i="0" u="none" strike="noStrike" cap="none" dirty="0" smtClean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Scădere continuă a numărului de petiții</a:t>
            </a:r>
            <a:endParaRPr b="1" i="0" u="none" strike="noStrike" cap="none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55864" y="3677727"/>
            <a:ext cx="2335416" cy="758142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ro-RO" b="1" dirty="0">
                <a:solidFill>
                  <a:srgbClr val="333399"/>
                </a:solidFill>
                <a:latin typeface="Archivo"/>
                <a:ea typeface="Archivo"/>
                <a:cs typeface="Archivo"/>
                <a:sym typeface="Archivo"/>
              </a:rPr>
              <a:t>Probleme în procesarea petițiilor</a:t>
            </a:r>
            <a:endParaRPr lang="ro-RO" b="1" dirty="0">
              <a:solidFill>
                <a:srgbClr val="33339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222309" y="2604913"/>
            <a:ext cx="2335416" cy="710494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000"/>
            </a:pPr>
            <a:r>
              <a:rPr lang="en-US" b="1" dirty="0" err="1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Tendințe</a:t>
            </a:r>
            <a:r>
              <a:rPr lang="en-US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en-US" b="1" dirty="0" err="1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în</a:t>
            </a:r>
            <a:r>
              <a:rPr lang="en-US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en-US" b="1" dirty="0" err="1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metodele</a:t>
            </a:r>
            <a:r>
              <a:rPr lang="en-US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</a:t>
            </a:r>
            <a:r>
              <a:rPr lang="en-US" b="1" dirty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de </a:t>
            </a:r>
            <a:r>
              <a:rPr lang="en-US" b="1" dirty="0" err="1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depunere</a:t>
            </a:r>
            <a:r>
              <a:rPr lang="ro-RO" b="1" dirty="0" smtClean="0">
                <a:solidFill>
                  <a:srgbClr val="333399"/>
                </a:solidFill>
                <a:latin typeface="Archivo"/>
                <a:ea typeface="Archivo"/>
                <a:cs typeface="Archivo"/>
              </a:rPr>
              <a:t> și probleme abordate </a:t>
            </a:r>
            <a:endParaRPr b="1" i="0" u="none" strike="noStrike" cap="none" dirty="0">
              <a:solidFill>
                <a:srgbClr val="333399"/>
              </a:solidFill>
              <a:latin typeface="Archivo" panose="020B0604020202020204" charset="0"/>
              <a:ea typeface="Archivo"/>
              <a:cs typeface="Archivo" panose="020B0604020202020204" charset="0"/>
              <a:sym typeface="Archivo"/>
            </a:endParaRPr>
          </a:p>
        </p:txBody>
      </p:sp>
      <p:sp>
        <p:nvSpPr>
          <p:cNvPr id="555" name="Google Shape;555;p36"/>
          <p:cNvSpPr txBox="1"/>
          <p:nvPr/>
        </p:nvSpPr>
        <p:spPr>
          <a:xfrm>
            <a:off x="2591281" y="1266225"/>
            <a:ext cx="6325758" cy="12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august 2023 –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iulie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2024,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înregistrate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4.045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petiții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o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ușoară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scădere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față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perioadele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precedente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(4.072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5.329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).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Majoritatea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petițiilor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(88%)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provin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persoane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fizice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iar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12% de la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persoane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juridice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Se observă f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luctuații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numărul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petiționarilor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din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diferite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regiuni</a:t>
            </a:r>
            <a:r>
              <a:rPr lang="ro-RO" sz="1200" dirty="0" smtClean="0">
                <a:latin typeface="Archivo" panose="020B0604020202020204" charset="0"/>
                <a:cs typeface="Archivo" panose="020B0604020202020204" charset="0"/>
              </a:rPr>
              <a:t> (</a:t>
            </a:r>
            <a:r>
              <a:rPr lang="en-US" sz="1200" dirty="0" err="1" smtClean="0">
                <a:latin typeface="Archivo" panose="020B0604020202020204" charset="0"/>
                <a:cs typeface="Archivo" panose="020B0604020202020204" charset="0"/>
              </a:rPr>
              <a:t>creșteri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mari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Basarabeasca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(de 7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)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Criuleni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(de 3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),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dar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scăderi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semnificative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Bălți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Orhei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2591280" y="2491093"/>
            <a:ext cx="6325759" cy="114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Petițiile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depuse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prin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poștă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(35%) au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depășit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cele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trimise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online (33%),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indicând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un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declin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în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utilizarea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mecanismului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</a:rPr>
              <a:t>petiționare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</a:rPr>
              <a:t> online</a:t>
            </a:r>
            <a:r>
              <a:rPr lang="en-US" sz="1200" dirty="0" smtClean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ro-RO" sz="1200" dirty="0" smtClean="0">
              <a:latin typeface="Archivo" panose="020B0604020202020204" charset="0"/>
              <a:cs typeface="Archivo" panose="020B0604020202020204" charset="0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Cele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mai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frecvente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subiecte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: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asigurarea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legislației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protecția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socială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activitatea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administrației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publice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locale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centrale.Creștere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semnificativă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a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preocupărilor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legate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gospodăria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comunală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încălcările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ordinii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latin typeface="Archivo" panose="020B0604020202020204" charset="0"/>
                <a:cs typeface="Archivo" panose="020B0604020202020204" charset="0"/>
                <a:sym typeface="Manrope"/>
              </a:rPr>
              <a:t>drept</a:t>
            </a:r>
            <a:r>
              <a:rPr lang="en-US" sz="1200" dirty="0">
                <a:latin typeface="Archivo" panose="020B0604020202020204" charset="0"/>
                <a:cs typeface="Archivo" panose="020B0604020202020204" charset="0"/>
                <a:sym typeface="Manrope"/>
              </a:rPr>
              <a:t>.</a:t>
            </a:r>
            <a:endParaRPr sz="1200" dirty="0">
              <a:latin typeface="Archivo" panose="020B0604020202020204" charset="0"/>
              <a:cs typeface="Archivo" panose="020B0604020202020204" charset="0"/>
              <a:sym typeface="Manrope"/>
            </a:endParaRPr>
          </a:p>
        </p:txBody>
      </p:sp>
      <p:sp>
        <p:nvSpPr>
          <p:cNvPr id="557" name="Google Shape;557;p36"/>
          <p:cNvSpPr txBox="1"/>
          <p:nvPr/>
        </p:nvSpPr>
        <p:spPr>
          <a:xfrm>
            <a:off x="2591280" y="3635590"/>
            <a:ext cx="5390845" cy="112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41% din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petiții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depuse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incorect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fiind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fie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anonime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(82), formulate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vag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și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neclar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(192), fie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direcționate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greșit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către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Parlament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(1.392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).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Doar 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28%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dintre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petițiile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depuse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conform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legii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soluționate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scădere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față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precedentă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(33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%).</a:t>
            </a:r>
            <a:endParaRPr lang="ro-RO" sz="1200" dirty="0" smtClean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  <a:p>
            <a:pPr marL="171450" lvl="0" indent="-171450" algn="just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37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dintre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petiții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au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fost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redirecționate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către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alte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instituții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, o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creștere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ro-RO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         </a:t>
            </a:r>
            <a:r>
              <a:rPr lang="en-US" sz="1200" dirty="0" err="1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semnificativă</a:t>
            </a:r>
            <a:r>
              <a:rPr lang="en-US" sz="1200" dirty="0" smtClean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față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de 25%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în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perioada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anterioară</a:t>
            </a:r>
            <a:r>
              <a:rPr lang="en-US" sz="1200" dirty="0">
                <a:solidFill>
                  <a:schemeClr val="dk1"/>
                </a:solidFill>
                <a:latin typeface="Archivo" panose="020B0604020202020204" charset="0"/>
                <a:ea typeface="Manrope"/>
                <a:cs typeface="Archivo" panose="020B0604020202020204" charset="0"/>
                <a:sym typeface="Manrope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chivo" panose="020B0604020202020204" charset="0"/>
              <a:ea typeface="Manrope"/>
              <a:cs typeface="Archivo" panose="020B0604020202020204" charset="0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6498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13892" y="526938"/>
            <a:ext cx="577566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o-RO" dirty="0" smtClean="0">
                <a:solidFill>
                  <a:srgbClr val="339933"/>
                </a:solidFill>
              </a:rPr>
              <a:t>Recomandări: </a:t>
            </a:r>
            <a:r>
              <a:rPr lang="ro-RO" dirty="0" smtClean="0"/>
              <a:t>Petiții</a:t>
            </a:r>
            <a:endParaRPr dirty="0"/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339756" y="1680191"/>
            <a:ext cx="7856289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Promovarea mai intensă a sistemului </a:t>
            </a: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e-petiții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.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Educarea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și informarea, în comun cu APL, a cetățenilor privind întocmirea și depunerea petițiilor, care ar exclude costuri pentru deplasarea spre Chișinău și ar economisi timpul cetățenilor (inclusiv, cu participarea altor instituții, organizații nonguvernamentale). 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Archivo" panose="020B0604020202020204" charset="0"/>
                <a:cs typeface="Archivo" panose="020B0604020202020204" charset="0"/>
              </a:rPr>
              <a:t>Respectarea </a:t>
            </a:r>
            <a:r>
              <a:rPr lang="ro-RO" dirty="0">
                <a:latin typeface="Archivo" panose="020B0604020202020204" charset="0"/>
                <a:cs typeface="Archivo" panose="020B0604020202020204" charset="0"/>
              </a:rPr>
              <a:t>termenului general în care o procedură administrativă trebuie finalizată (art. 60, alin. (1), Codul administrativ) pentru cazurile de oferire a răspunsurilor la petiții. </a:t>
            </a:r>
            <a:endParaRPr lang="en-US" dirty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5"/>
          <p:cNvGrpSpPr/>
          <p:nvPr/>
        </p:nvGrpSpPr>
        <p:grpSpPr>
          <a:xfrm>
            <a:off x="3979500" y="7000"/>
            <a:ext cx="5164500" cy="5143500"/>
            <a:chOff x="3979500" y="7000"/>
            <a:chExt cx="5164500" cy="5143500"/>
          </a:xfrm>
        </p:grpSpPr>
        <p:sp>
          <p:nvSpPr>
            <p:cNvPr id="528" name="Google Shape;528;p35"/>
            <p:cNvSpPr/>
            <p:nvPr/>
          </p:nvSpPr>
          <p:spPr>
            <a:xfrm flipH="1">
              <a:off x="3979500" y="7000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-2699590">
              <a:off x="4521184" y="3647078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 rot="-2699590">
              <a:off x="7184489" y="2245051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 rot="-2699590">
              <a:off x="6716516" y="1166805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 rot="-2699590">
              <a:off x="5940285" y="3571560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777914" y="2891181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5"/>
          <p:cNvSpPr txBox="1">
            <a:spLocks noGrp="1"/>
          </p:cNvSpPr>
          <p:nvPr>
            <p:ph type="title"/>
          </p:nvPr>
        </p:nvSpPr>
        <p:spPr>
          <a:xfrm>
            <a:off x="2155844" y="951511"/>
            <a:ext cx="26970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o-RO" sz="3200" dirty="0" smtClean="0"/>
              <a:t>Audiențe</a:t>
            </a:r>
            <a:endParaRPr sz="32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6" name="Google Shape;536;p35"/>
          <p:cNvSpPr txBox="1">
            <a:spLocks noGrp="1"/>
          </p:cNvSpPr>
          <p:nvPr>
            <p:ph type="title" idx="2"/>
          </p:nvPr>
        </p:nvSpPr>
        <p:spPr>
          <a:xfrm>
            <a:off x="789425" y="539500"/>
            <a:ext cx="1046700" cy="1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 smtClean="0"/>
              <a:t>0</a:t>
            </a:r>
            <a:r>
              <a:rPr lang="ro-RO" dirty="0"/>
              <a:t>3</a:t>
            </a:r>
            <a:endParaRPr dirty="0"/>
          </a:p>
        </p:txBody>
      </p:sp>
      <p:pic>
        <p:nvPicPr>
          <p:cNvPr id="537" name="Google Shape;537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4428" r="14427"/>
          <a:stretch/>
        </p:blipFill>
        <p:spPr>
          <a:xfrm>
            <a:off x="5397500" y="1055100"/>
            <a:ext cx="3033300" cy="3033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8" name="Google Shape;538;p35"/>
          <p:cNvGrpSpPr/>
          <p:nvPr/>
        </p:nvGrpSpPr>
        <p:grpSpPr>
          <a:xfrm>
            <a:off x="5405445" y="1044251"/>
            <a:ext cx="3160612" cy="3291131"/>
            <a:chOff x="5405445" y="1044251"/>
            <a:chExt cx="3160612" cy="3291131"/>
          </a:xfrm>
        </p:grpSpPr>
        <p:sp>
          <p:nvSpPr>
            <p:cNvPr id="539" name="Google Shape;539;p35"/>
            <p:cNvSpPr/>
            <p:nvPr/>
          </p:nvSpPr>
          <p:spPr>
            <a:xfrm rot="-2700000">
              <a:off x="7675121" y="1379613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 rot="-2700000">
              <a:off x="5300209" y="3885044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Administration School Center by Slidesgo">
  <a:themeElements>
    <a:clrScheme name="Simple Light">
      <a:dk1>
        <a:srgbClr val="092241"/>
      </a:dk1>
      <a:lt1>
        <a:srgbClr val="F8F8F8"/>
      </a:lt1>
      <a:dk2>
        <a:srgbClr val="B7B7B7"/>
      </a:dk2>
      <a:lt2>
        <a:srgbClr val="6194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2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1452</Words>
  <Application>Microsoft Office PowerPoint</Application>
  <PresentationFormat>On-screen Show 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Archivo</vt:lpstr>
      <vt:lpstr>Archivo Black</vt:lpstr>
      <vt:lpstr>Montserrat</vt:lpstr>
      <vt:lpstr>Manrope</vt:lpstr>
      <vt:lpstr>Arial</vt:lpstr>
      <vt:lpstr>DM Sans</vt:lpstr>
      <vt:lpstr>Business Administration School Center by Slidesgo</vt:lpstr>
      <vt:lpstr>Comunicarea Parlamentului cu cetățenii și părțile interesate  august 2023 – iulie 2024</vt:lpstr>
      <vt:lpstr>Mecanisme de comunicare a Parlamentului cu cetățenii</vt:lpstr>
      <vt:lpstr>www.parlament.md</vt:lpstr>
      <vt:lpstr>Constatări: www.parlament.md </vt:lpstr>
      <vt:lpstr>Recomandări: www.parlament.md </vt:lpstr>
      <vt:lpstr>Petiții</vt:lpstr>
      <vt:lpstr>Constatări: Petiții</vt:lpstr>
      <vt:lpstr>Recomandări: Petiții</vt:lpstr>
      <vt:lpstr>Audiențe</vt:lpstr>
      <vt:lpstr>Constatări: Audiențe </vt:lpstr>
      <vt:lpstr>Recomandări: Audiențe</vt:lpstr>
      <vt:lpstr>Cereri de acces la informație</vt:lpstr>
      <vt:lpstr>Constatări: Cereri de acces la informații</vt:lpstr>
      <vt:lpstr>Recomandări:  Cereri de acces la informație</vt:lpstr>
      <vt:lpstr>Cooperarea Parlamentului cu societatea civilă</vt:lpstr>
      <vt:lpstr>Recomandări: Cooperarea Parlamentului cu societatea civilă</vt:lpstr>
      <vt:lpstr>Mulțumesc!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Administration School Center</dc:title>
  <dc:creator>Nicolae Panfil</dc:creator>
  <cp:lastModifiedBy>Nicolae Panfil</cp:lastModifiedBy>
  <cp:revision>38</cp:revision>
  <dcterms:modified xsi:type="dcterms:W3CDTF">2024-12-08T23:49:38Z</dcterms:modified>
</cp:coreProperties>
</file>